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9" r:id="rId1"/>
    <p:sldMasterId id="2147484932" r:id="rId2"/>
    <p:sldMasterId id="2147485406" r:id="rId3"/>
    <p:sldMasterId id="2147485502" r:id="rId4"/>
  </p:sldMasterIdLst>
  <p:notesMasterIdLst>
    <p:notesMasterId r:id="rId47"/>
  </p:notesMasterIdLst>
  <p:sldIdLst>
    <p:sldId id="267" r:id="rId5"/>
    <p:sldId id="268" r:id="rId6"/>
    <p:sldId id="324" r:id="rId7"/>
    <p:sldId id="272" r:id="rId8"/>
    <p:sldId id="325" r:id="rId9"/>
    <p:sldId id="273" r:id="rId10"/>
    <p:sldId id="270" r:id="rId11"/>
    <p:sldId id="274" r:id="rId12"/>
    <p:sldId id="277" r:id="rId13"/>
    <p:sldId id="326" r:id="rId14"/>
    <p:sldId id="300" r:id="rId15"/>
    <p:sldId id="291" r:id="rId16"/>
    <p:sldId id="292" r:id="rId17"/>
    <p:sldId id="283" r:id="rId18"/>
    <p:sldId id="284" r:id="rId19"/>
    <p:sldId id="286" r:id="rId20"/>
    <p:sldId id="299" r:id="rId21"/>
    <p:sldId id="287" r:id="rId22"/>
    <p:sldId id="288" r:id="rId23"/>
    <p:sldId id="296" r:id="rId24"/>
    <p:sldId id="301" r:id="rId25"/>
    <p:sldId id="308" r:id="rId26"/>
    <p:sldId id="302" r:id="rId27"/>
    <p:sldId id="309" r:id="rId28"/>
    <p:sldId id="314" r:id="rId29"/>
    <p:sldId id="310" r:id="rId30"/>
    <p:sldId id="315" r:id="rId31"/>
    <p:sldId id="311" r:id="rId32"/>
    <p:sldId id="316" r:id="rId33"/>
    <p:sldId id="321" r:id="rId34"/>
    <p:sldId id="322" r:id="rId35"/>
    <p:sldId id="323" r:id="rId36"/>
    <p:sldId id="313" r:id="rId37"/>
    <p:sldId id="303" r:id="rId38"/>
    <p:sldId id="304" r:id="rId39"/>
    <p:sldId id="305" r:id="rId40"/>
    <p:sldId id="318" r:id="rId41"/>
    <p:sldId id="319" r:id="rId42"/>
    <p:sldId id="320" r:id="rId43"/>
    <p:sldId id="307" r:id="rId44"/>
    <p:sldId id="290" r:id="rId45"/>
    <p:sldId id="306" r:id="rId46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8C0"/>
    <a:srgbClr val="CC99FF"/>
    <a:srgbClr val="9999FF"/>
    <a:srgbClr val="DDDDC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6366" autoAdjust="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72;\Desktop\2026%20&#1075;&#1086;&#1076;\&#1055;&#1086;&#1082;&#1072;&#1079;&#1072;&#1090;&#1077;&#1083;&#1080;%20&#1087;&#1088;&#1086;&#1085;&#1086;&#1079;&#1072;%20&#1089;&#1086;&#1094;&#1080;&#1072;&#1083;&#1100;&#1085;&#1086;-%20&#1101;&#1082;&#1086;&#1085;&#1086;&#1084;&#1080;&#1095;&#1077;&#1089;&#1082;&#1086;&#1075;&#1086;%20&#1088;&#1072;&#1079;&#1074;&#1080;&#1090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72;\Desktop\2026%20&#1075;&#1086;&#1076;\&#1055;&#1086;&#1082;&#1072;&#1079;&#1072;&#1090;&#1077;&#1083;&#1080;%20&#1087;&#1088;&#1086;&#1085;&#1086;&#1079;&#1072;%20&#1089;&#1086;&#1094;&#1080;&#1072;&#1083;&#1100;&#1085;&#1086;-%20&#1101;&#1082;&#1086;&#1085;&#1086;&#1084;&#1080;&#1095;&#1077;&#1089;&#1082;&#1086;&#1075;&#1086;%20&#1088;&#1072;&#1079;&#1074;&#1080;&#1090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72;\Desktop\2026%20&#1075;&#1086;&#1076;\&#1055;&#1086;&#1082;&#1072;&#1079;&#1072;&#1090;&#1077;&#1083;&#1080;%20&#1087;&#1088;&#1086;&#1085;&#1086;&#1079;&#1072;%20&#1089;&#1086;&#1094;&#1080;&#1072;&#1083;&#1100;&#1085;&#1086;-%20&#1101;&#1082;&#1086;&#1085;&#1086;&#1084;&#1080;&#1095;&#1077;&#1089;&#1082;&#1086;&#1075;&#1086;%20&#1088;&#1072;&#1079;&#1074;&#1080;&#1090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1;&#1102;&#1073;&#1072;\Desktop\2026%20&#1075;&#1086;&#1076;\&#1055;&#1086;&#1082;&#1072;&#1079;&#1072;&#1090;&#1077;&#1083;&#1080;%20&#1087;&#1088;&#1086;&#1085;&#1086;&#1079;&#1072;%20&#1089;&#1086;&#1094;&#1080;&#1072;&#1083;&#1100;&#1085;&#1086;-%20&#1101;&#1082;&#1086;&#1085;&#1086;&#1084;&#1080;&#1095;&#1077;&#1089;&#1082;&#1086;&#1075;&#1086;%20&#1088;&#1072;&#1079;&#1074;&#1080;&#1090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4;&#1077;&#1090;&#1083;&#1072;&#1085;&#1072;&#1045;\Desktop\&#1055;&#1091;&#1073;&#1083;.%20&#1089;&#1083;&#1091;&#1096;&#1072;&#1085;&#1080;&#1103;%20&#1073;&#1102;&#1076;&#1078;&#1077;&#1090;%202026-2028\&#1087;&#1088;&#1077;&#1079;&#1077;&#1085;&#1090;&#1072;&#1094;&#1080;&#1103;%202025-2027\&#1076;&#1086;&#1093;&#1086;&#1076;&#1099;%20&#1090;&#1072;&#1073;&#1083;.1%202024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&#1045;\Desktop\&#1055;&#1091;&#1073;&#1083;.%20&#1089;&#1083;&#1091;&#1096;&#1072;&#1085;&#1080;&#1103;%20&#1073;&#1102;&#1076;&#1078;&#1077;&#1090;%202026-2028\&#1087;&#1088;&#1077;&#1079;&#1077;&#1085;&#1090;&#1072;&#1094;&#1080;&#1103;%202025-2027\&#1057;&#1090;&#1088;&#1091;&#1082;&#1090;&#1091;&#1088;&#1072;%20&#1085;&#1072;&#1083;&#1086;&#1075;&#1086;&#1074;&#1099;&#1093;%20&#1080;%20&#1085;&#1077;&#1085;&#1072;&#1083;&#1086;&#1075;&#1086;&#1074;&#1099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3825508118634477E-2"/>
          <c:w val="0.96604938271604934"/>
          <c:h val="0.4030333157295292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доходы</c:v>
                </c:pt>
                <c:pt idx="3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80000</c:v>
                </c:pt>
                <c:pt idx="1">
                  <c:v>100000</c:v>
                </c:pt>
                <c:pt idx="2">
                  <c:v>100000</c:v>
                </c:pt>
                <c:pt idx="3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9-4085-A0F4-8674CCC4DD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188160"/>
        <c:axId val="38189696"/>
        <c:axId val="0"/>
      </c:bar3DChart>
      <c:catAx>
        <c:axId val="3818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189696"/>
        <c:crosses val="autoZero"/>
        <c:auto val="1"/>
        <c:lblAlgn val="ctr"/>
        <c:lblOffset val="100"/>
        <c:noMultiLvlLbl val="0"/>
      </c:catAx>
      <c:valAx>
        <c:axId val="3818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услуг собственными силами (без НДС и акцизов)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1288.2</c:v>
                </c:pt>
                <c:pt idx="1">
                  <c:v>1389.9</c:v>
                </c:pt>
                <c:pt idx="2">
                  <c:v>1464.9</c:v>
                </c:pt>
                <c:pt idx="3">
                  <c:v>1523.5</c:v>
                </c:pt>
                <c:pt idx="4">
                  <c:v>1584.4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A-4C35-AC85-FBC24FBD8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852320"/>
        <c:axId val="1268436048"/>
      </c:barChart>
      <c:catAx>
        <c:axId val="12688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436048"/>
        <c:crosses val="autoZero"/>
        <c:auto val="1"/>
        <c:lblAlgn val="ctr"/>
        <c:lblOffset val="100"/>
        <c:noMultiLvlLbl val="0"/>
      </c:catAx>
      <c:valAx>
        <c:axId val="126843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8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(по полному кругу предприятий), млн.руб.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Лист1!$D$2:$D$6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314.10000000000002</c:v>
                </c:pt>
                <c:pt idx="1">
                  <c:v>357.7</c:v>
                </c:pt>
                <c:pt idx="2">
                  <c:v>394</c:v>
                </c:pt>
                <c:pt idx="3">
                  <c:v>428.6</c:v>
                </c:pt>
                <c:pt idx="4">
                  <c:v>466.2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B-41EE-9F79-672B2AAB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872320"/>
        <c:axId val="1158463776"/>
      </c:barChart>
      <c:catAx>
        <c:axId val="12688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8463776"/>
        <c:crosses val="autoZero"/>
        <c:auto val="1"/>
        <c:lblAlgn val="ctr"/>
        <c:lblOffset val="100"/>
        <c:noMultiLvlLbl val="0"/>
      </c:catAx>
      <c:valAx>
        <c:axId val="11584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887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розничного товарооборота (по крупным и средним организациям), млн.руб.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Лист1!$A$24:$A$28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761.3</c:v>
                </c:pt>
                <c:pt idx="1">
                  <c:v>860.6</c:v>
                </c:pt>
                <c:pt idx="2">
                  <c:v>963.3</c:v>
                </c:pt>
                <c:pt idx="3" formatCode="#,##0.00">
                  <c:v>1043.9000000000001</c:v>
                </c:pt>
                <c:pt idx="4" formatCode="#,##0.00">
                  <c:v>1129.0999999999999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8-484E-8A07-CA7D2429B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8399088"/>
        <c:axId val="1201845296"/>
      </c:barChart>
      <c:catAx>
        <c:axId val="139839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845296"/>
        <c:crosses val="autoZero"/>
        <c:auto val="1"/>
        <c:lblAlgn val="ctr"/>
        <c:lblOffset val="100"/>
        <c:noMultiLvlLbl val="0"/>
      </c:catAx>
      <c:valAx>
        <c:axId val="120184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39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труда, млн.руб.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Лист1!$D$24:$D$28</c:f>
              <c:strCache>
                <c:ptCount val="5"/>
                <c:pt idx="0">
                  <c:v>2024 г.</c:v>
                </c:pt>
                <c:pt idx="1">
                  <c:v>2025 г.</c:v>
                </c:pt>
                <c:pt idx="2">
                  <c:v>2026 г.</c:v>
                </c:pt>
                <c:pt idx="3">
                  <c:v>2027 г.</c:v>
                </c:pt>
                <c:pt idx="4">
                  <c:v>2028 г.</c:v>
                </c:pt>
              </c:strCache>
            </c:strRef>
          </c:cat>
          <c:val>
            <c:numRef>
              <c:f>Лист1!$E$24:$E$28</c:f>
              <c:numCache>
                <c:formatCode>#,##0.00</c:formatCode>
                <c:ptCount val="5"/>
                <c:pt idx="0">
                  <c:v>1033.45</c:v>
                </c:pt>
                <c:pt idx="1">
                  <c:v>1108.2</c:v>
                </c:pt>
                <c:pt idx="2">
                  <c:v>1218.45</c:v>
                </c:pt>
                <c:pt idx="3">
                  <c:v>1319</c:v>
                </c:pt>
                <c:pt idx="4">
                  <c:v>1429.8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0-4A68-89FF-E7FBCDD70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425568"/>
        <c:axId val="1399264192"/>
      </c:barChart>
      <c:catAx>
        <c:axId val="14144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9264192"/>
        <c:crosses val="autoZero"/>
        <c:auto val="1"/>
        <c:lblAlgn val="ctr"/>
        <c:lblOffset val="100"/>
        <c:noMultiLvlLbl val="0"/>
      </c:catAx>
      <c:valAx>
        <c:axId val="13992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442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3620020269743514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900-4D76-B285-F94FDE9FA44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900-4D76-B285-F94FDE9FA44D}"/>
              </c:ext>
            </c:extLst>
          </c:dPt>
          <c:dLbls>
            <c:dLbl>
              <c:idx val="0"/>
              <c:layout>
                <c:manualLayout>
                  <c:x val="1.0348613601517634E-2"/>
                  <c:y val="-5.03779327964232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00-4D76-B285-F94FDE9FA44D}"/>
                </c:ext>
              </c:extLst>
            </c:dLbl>
            <c:dLbl>
              <c:idx val="1"/>
              <c:layout>
                <c:manualLayout>
                  <c:x val="-4.5548452483043581E-3"/>
                  <c:y val="3.628334481003563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00-4D76-B285-F94FDE9FA44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205388.1</c:v>
                </c:pt>
                <c:pt idx="1">
                  <c:v>516369.1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00-4D76-B285-F94FDE9FA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74383145103399E-2"/>
          <c:y val="3.8236406642679271E-2"/>
          <c:w val="0.65173605827176995"/>
          <c:h val="0.87650817580316986"/>
        </c:manualLayout>
      </c:layout>
      <c:lineChart>
        <c:grouping val="standard"/>
        <c:varyColors val="0"/>
        <c:ser>
          <c:idx val="0"/>
          <c:order val="0"/>
          <c:tx>
            <c:strRef>
              <c:f>БП_график!$A$17</c:f>
              <c:strCache>
                <c:ptCount val="1"/>
                <c:pt idx="0">
                  <c:v>Дотации</c:v>
                </c:pt>
              </c:strCache>
            </c:strRef>
          </c:tx>
          <c:marker>
            <c:symbol val="none"/>
          </c:marker>
          <c:cat>
            <c:strRef>
              <c:f>БП_график!$B$16:$F$16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БП_график!$B$17:$F$17</c:f>
              <c:numCache>
                <c:formatCode>#\ ##0.0</c:formatCode>
                <c:ptCount val="5"/>
                <c:pt idx="0">
                  <c:v>256545.9</c:v>
                </c:pt>
                <c:pt idx="1">
                  <c:v>299880.2</c:v>
                </c:pt>
                <c:pt idx="2">
                  <c:v>302003.40000000002</c:v>
                </c:pt>
                <c:pt idx="3">
                  <c:v>254827.6</c:v>
                </c:pt>
                <c:pt idx="4">
                  <c:v>270667.90000000002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A-4B3F-8DC8-213A69086A6C}"/>
            </c:ext>
          </c:extLst>
        </c:ser>
        <c:ser>
          <c:idx val="1"/>
          <c:order val="1"/>
          <c:tx>
            <c:strRef>
              <c:f>БП_график!$A$18</c:f>
              <c:strCache>
                <c:ptCount val="1"/>
                <c:pt idx="0">
                  <c:v>Субсидии</c:v>
                </c:pt>
              </c:strCache>
            </c:strRef>
          </c:tx>
          <c:marker>
            <c:symbol val="none"/>
          </c:marker>
          <c:cat>
            <c:strRef>
              <c:f>БП_график!$B$16:$F$16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БП_график!$B$18:$F$18</c:f>
              <c:numCache>
                <c:formatCode>#\ ##0.0</c:formatCode>
                <c:ptCount val="5"/>
                <c:pt idx="0">
                  <c:v>35642.300000000003</c:v>
                </c:pt>
                <c:pt idx="1">
                  <c:v>42318</c:v>
                </c:pt>
                <c:pt idx="2">
                  <c:v>15086.2</c:v>
                </c:pt>
                <c:pt idx="3">
                  <c:v>37025.599999999999</c:v>
                </c:pt>
                <c:pt idx="4">
                  <c:v>29051.9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9A-4B3F-8DC8-213A69086A6C}"/>
            </c:ext>
          </c:extLst>
        </c:ser>
        <c:ser>
          <c:idx val="2"/>
          <c:order val="2"/>
          <c:tx>
            <c:strRef>
              <c:f>БП_график!$A$19</c:f>
              <c:strCache>
                <c:ptCount val="1"/>
                <c:pt idx="0">
                  <c:v>Субвенции</c:v>
                </c:pt>
              </c:strCache>
            </c:strRef>
          </c:tx>
          <c:marker>
            <c:symbol val="none"/>
          </c:marker>
          <c:cat>
            <c:strRef>
              <c:f>БП_график!$B$16:$F$16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БП_график!$B$19:$F$19</c:f>
              <c:numCache>
                <c:formatCode>#\ ##0.0</c:formatCode>
                <c:ptCount val="5"/>
                <c:pt idx="0">
                  <c:v>200194.6</c:v>
                </c:pt>
                <c:pt idx="1">
                  <c:v>242504.4</c:v>
                </c:pt>
                <c:pt idx="2">
                  <c:v>198435.3</c:v>
                </c:pt>
                <c:pt idx="3">
                  <c:v>197390</c:v>
                </c:pt>
                <c:pt idx="4">
                  <c:v>199998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9A-4B3F-8DC8-213A69086A6C}"/>
            </c:ext>
          </c:extLst>
        </c:ser>
        <c:ser>
          <c:idx val="3"/>
          <c:order val="3"/>
          <c:tx>
            <c:strRef>
              <c:f>БП_график!$A$20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marker>
            <c:symbol val="none"/>
          </c:marker>
          <c:cat>
            <c:strRef>
              <c:f>БП_график!$B$16:$F$16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 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БП_график!$B$20:$F$20</c:f>
              <c:numCache>
                <c:formatCode>#\ ##0.0</c:formatCode>
                <c:ptCount val="5"/>
                <c:pt idx="0">
                  <c:v>905.4</c:v>
                </c:pt>
                <c:pt idx="1">
                  <c:v>67.2</c:v>
                </c:pt>
                <c:pt idx="2">
                  <c:v>844.2</c:v>
                </c:pt>
                <c:pt idx="3">
                  <c:v>892.9</c:v>
                </c:pt>
                <c:pt idx="4">
                  <c:v>903.6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9A-4B3F-8DC8-213A69086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696000"/>
        <c:axId val="95697536"/>
      </c:lineChart>
      <c:catAx>
        <c:axId val="956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697536"/>
        <c:crosses val="autoZero"/>
        <c:auto val="1"/>
        <c:lblAlgn val="ctr"/>
        <c:lblOffset val="100"/>
        <c:noMultiLvlLbl val="0"/>
      </c:catAx>
      <c:valAx>
        <c:axId val="9569753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95696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64D31-6178-4B51-9D34-7B6188150AC2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354DE-2C01-45AF-AD98-96DAD0F8E71D}">
      <dgm:prSet phldrT="[Текст]"/>
      <dgm:spPr/>
      <dgm:t>
        <a:bodyPr/>
        <a:lstStyle/>
        <a:p>
          <a:r>
            <a:rPr lang="ru-RU" b="1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Уровни бюджетной системы РФ</a:t>
          </a:r>
          <a:endParaRPr lang="ru-RU" b="1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3313DAF2-8D78-4B79-B458-191E25778759}" type="parTrans" cxnId="{A347685C-07B8-49C4-9E79-6F80E64430E3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54EB2341-EBC5-4FB7-89AC-17B4F4F4247A}" type="sibTrans" cxnId="{A347685C-07B8-49C4-9E79-6F80E64430E3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489DFB4B-5957-4599-BB0E-5F038A0AFC86}">
      <dgm:prSet phldrT="[Текст]"/>
      <dgm:spPr/>
      <dgm:t>
        <a:bodyPr/>
        <a:lstStyle/>
        <a:p>
          <a:r>
            <a:rPr lang="ru-RU" b="1" cap="none" spc="0" dirty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Федеральный бюджет		</a:t>
          </a:r>
        </a:p>
      </dgm:t>
    </dgm:pt>
    <dgm:pt modelId="{FA975A43-A3B8-482D-9387-EBD0FF07E04D}" type="parTrans" cxnId="{AFDF3CE9-A283-45AA-BF1C-C262BE76CAB6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11BDF111-630B-4300-A146-CC4B01197F1A}" type="sibTrans" cxnId="{AFDF3CE9-A283-45AA-BF1C-C262BE76CAB6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B1CC3343-5DA2-4470-BE35-8B89DF944203}">
      <dgm:prSet phldrT="[Текст]"/>
      <dgm:spPr/>
      <dgm:t>
        <a:bodyPr/>
        <a:lstStyle/>
        <a:p>
          <a:r>
            <a:rPr lang="ru-RU" b="1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Региональные бюджеты</a:t>
          </a:r>
          <a:endParaRPr lang="ru-RU" b="1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1623E2D1-F29D-4C33-A356-1D20D47FE17E}" type="parTrans" cxnId="{73F2F3C6-9E05-48E1-8E37-8973A543D6A0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3E0362E6-1E7F-475D-A5B4-4F0E8523C5EA}" type="sibTrans" cxnId="{73F2F3C6-9E05-48E1-8E37-8973A543D6A0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880182DB-20E4-446C-A09A-5824D8D9A3CE}">
      <dgm:prSet phldrT="[Текст]"/>
      <dgm:spPr/>
      <dgm:t>
        <a:bodyPr/>
        <a:lstStyle/>
        <a:p>
          <a:r>
            <a:rPr lang="ru-RU" b="1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Местные бюджеты</a:t>
          </a:r>
          <a:endParaRPr lang="ru-RU" b="1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81AF5AEE-79D5-4E41-BF7F-24C5A5A3E2E2}" type="parTrans" cxnId="{9D36C1C8-430C-46CA-8DC6-CEB9D86B62D3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6C53DE23-95A0-47E3-B8AA-CF003BF0E7CA}" type="sibTrans" cxnId="{9D36C1C8-430C-46CA-8DC6-CEB9D86B62D3}">
      <dgm:prSet/>
      <dgm:spPr/>
      <dgm:t>
        <a:bodyPr/>
        <a:lstStyle/>
        <a:p>
          <a:endParaRPr lang="ru-RU" b="1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gm:t>
    </dgm:pt>
    <dgm:pt modelId="{E26C7861-092C-4692-B1AC-1F3371D5DEDB}" type="pres">
      <dgm:prSet presAssocID="{BCB64D31-6178-4B51-9D34-7B6188150A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23F45B-399A-44BF-863B-DE3B2823A228}" type="pres">
      <dgm:prSet presAssocID="{65E354DE-2C01-45AF-AD98-96DAD0F8E71D}" presName="root1" presStyleCnt="0"/>
      <dgm:spPr/>
    </dgm:pt>
    <dgm:pt modelId="{437EA0BE-A295-4C15-9161-111E9918EA54}" type="pres">
      <dgm:prSet presAssocID="{65E354DE-2C01-45AF-AD98-96DAD0F8E71D}" presName="LevelOneTextNode" presStyleLbl="node0" presStyleIdx="0" presStyleCnt="1" custLinFactNeighborX="-4989" custLinFactNeighborY="342">
        <dgm:presLayoutVars>
          <dgm:chPref val="3"/>
        </dgm:presLayoutVars>
      </dgm:prSet>
      <dgm:spPr/>
    </dgm:pt>
    <dgm:pt modelId="{C48DE01A-41B3-4AA7-BB6C-540795F399EA}" type="pres">
      <dgm:prSet presAssocID="{65E354DE-2C01-45AF-AD98-96DAD0F8E71D}" presName="level2hierChild" presStyleCnt="0"/>
      <dgm:spPr/>
    </dgm:pt>
    <dgm:pt modelId="{EAB5F098-A211-4DF0-AE39-3810947918D7}" type="pres">
      <dgm:prSet presAssocID="{FA975A43-A3B8-482D-9387-EBD0FF07E04D}" presName="conn2-1" presStyleLbl="parChTrans1D2" presStyleIdx="0" presStyleCnt="3"/>
      <dgm:spPr/>
    </dgm:pt>
    <dgm:pt modelId="{22C67E4D-89A6-4268-9ABB-D658734C6C4F}" type="pres">
      <dgm:prSet presAssocID="{FA975A43-A3B8-482D-9387-EBD0FF07E04D}" presName="connTx" presStyleLbl="parChTrans1D2" presStyleIdx="0" presStyleCnt="3"/>
      <dgm:spPr/>
    </dgm:pt>
    <dgm:pt modelId="{5B419A8B-28BD-4A46-B332-BF0330965717}" type="pres">
      <dgm:prSet presAssocID="{489DFB4B-5957-4599-BB0E-5F038A0AFC86}" presName="root2" presStyleCnt="0"/>
      <dgm:spPr/>
    </dgm:pt>
    <dgm:pt modelId="{084D376D-DD99-4F64-9109-625D45F3115E}" type="pres">
      <dgm:prSet presAssocID="{489DFB4B-5957-4599-BB0E-5F038A0AFC86}" presName="LevelTwoTextNode" presStyleLbl="node2" presStyleIdx="0" presStyleCnt="3">
        <dgm:presLayoutVars>
          <dgm:chPref val="3"/>
        </dgm:presLayoutVars>
      </dgm:prSet>
      <dgm:spPr/>
    </dgm:pt>
    <dgm:pt modelId="{62414481-8B25-4E94-B592-F6A778625473}" type="pres">
      <dgm:prSet presAssocID="{489DFB4B-5957-4599-BB0E-5F038A0AFC86}" presName="level3hierChild" presStyleCnt="0"/>
      <dgm:spPr/>
    </dgm:pt>
    <dgm:pt modelId="{7D970E65-B364-42BB-944E-980A72DD372E}" type="pres">
      <dgm:prSet presAssocID="{1623E2D1-F29D-4C33-A356-1D20D47FE17E}" presName="conn2-1" presStyleLbl="parChTrans1D2" presStyleIdx="1" presStyleCnt="3"/>
      <dgm:spPr/>
    </dgm:pt>
    <dgm:pt modelId="{BB4664CB-B251-44F4-B53A-FB2B1BF1A796}" type="pres">
      <dgm:prSet presAssocID="{1623E2D1-F29D-4C33-A356-1D20D47FE17E}" presName="connTx" presStyleLbl="parChTrans1D2" presStyleIdx="1" presStyleCnt="3"/>
      <dgm:spPr/>
    </dgm:pt>
    <dgm:pt modelId="{8A59C5D2-BEA0-43E9-9FD4-1C2CE1CAD449}" type="pres">
      <dgm:prSet presAssocID="{B1CC3343-5DA2-4470-BE35-8B89DF944203}" presName="root2" presStyleCnt="0"/>
      <dgm:spPr/>
    </dgm:pt>
    <dgm:pt modelId="{C261C773-5622-4E67-957E-D8F574651F19}" type="pres">
      <dgm:prSet presAssocID="{B1CC3343-5DA2-4470-BE35-8B89DF944203}" presName="LevelTwoTextNode" presStyleLbl="node2" presStyleIdx="1" presStyleCnt="3">
        <dgm:presLayoutVars>
          <dgm:chPref val="3"/>
        </dgm:presLayoutVars>
      </dgm:prSet>
      <dgm:spPr/>
    </dgm:pt>
    <dgm:pt modelId="{20E6B80D-15AF-4733-B673-5BC8CBD64D95}" type="pres">
      <dgm:prSet presAssocID="{B1CC3343-5DA2-4470-BE35-8B89DF944203}" presName="level3hierChild" presStyleCnt="0"/>
      <dgm:spPr/>
    </dgm:pt>
    <dgm:pt modelId="{BBFD148E-70B4-4EC1-A9EE-963524717D09}" type="pres">
      <dgm:prSet presAssocID="{81AF5AEE-79D5-4E41-BF7F-24C5A5A3E2E2}" presName="conn2-1" presStyleLbl="parChTrans1D2" presStyleIdx="2" presStyleCnt="3"/>
      <dgm:spPr/>
    </dgm:pt>
    <dgm:pt modelId="{950AC5FF-2E2C-485E-AEDC-693806CF4BF1}" type="pres">
      <dgm:prSet presAssocID="{81AF5AEE-79D5-4E41-BF7F-24C5A5A3E2E2}" presName="connTx" presStyleLbl="parChTrans1D2" presStyleIdx="2" presStyleCnt="3"/>
      <dgm:spPr/>
    </dgm:pt>
    <dgm:pt modelId="{3ECEA509-41C8-4782-8CA2-79B6549262B5}" type="pres">
      <dgm:prSet presAssocID="{880182DB-20E4-446C-A09A-5824D8D9A3CE}" presName="root2" presStyleCnt="0"/>
      <dgm:spPr/>
    </dgm:pt>
    <dgm:pt modelId="{20759290-AD10-4690-B28A-8562405DC380}" type="pres">
      <dgm:prSet presAssocID="{880182DB-20E4-446C-A09A-5824D8D9A3CE}" presName="LevelTwoTextNode" presStyleLbl="node2" presStyleIdx="2" presStyleCnt="3">
        <dgm:presLayoutVars>
          <dgm:chPref val="3"/>
        </dgm:presLayoutVars>
      </dgm:prSet>
      <dgm:spPr/>
    </dgm:pt>
    <dgm:pt modelId="{9FB8761C-3298-4196-87A2-ADD9BCBE7B5D}" type="pres">
      <dgm:prSet presAssocID="{880182DB-20E4-446C-A09A-5824D8D9A3CE}" presName="level3hierChild" presStyleCnt="0"/>
      <dgm:spPr/>
    </dgm:pt>
  </dgm:ptLst>
  <dgm:cxnLst>
    <dgm:cxn modelId="{0B203E07-331B-4948-87E2-172DE4F747F2}" type="presOf" srcId="{65E354DE-2C01-45AF-AD98-96DAD0F8E71D}" destId="{437EA0BE-A295-4C15-9161-111E9918EA54}" srcOrd="0" destOrd="0" presId="urn:microsoft.com/office/officeart/2008/layout/HorizontalMultiLevelHierarchy"/>
    <dgm:cxn modelId="{BC3D8612-6322-4744-9CA8-7EA4D67611EB}" type="presOf" srcId="{81AF5AEE-79D5-4E41-BF7F-24C5A5A3E2E2}" destId="{950AC5FF-2E2C-485E-AEDC-693806CF4BF1}" srcOrd="1" destOrd="0" presId="urn:microsoft.com/office/officeart/2008/layout/HorizontalMultiLevelHierarchy"/>
    <dgm:cxn modelId="{1EADD137-996F-4CD9-8504-8412CD2ABA43}" type="presOf" srcId="{1623E2D1-F29D-4C33-A356-1D20D47FE17E}" destId="{7D970E65-B364-42BB-944E-980A72DD372E}" srcOrd="0" destOrd="0" presId="urn:microsoft.com/office/officeart/2008/layout/HorizontalMultiLevelHierarchy"/>
    <dgm:cxn modelId="{A347685C-07B8-49C4-9E79-6F80E64430E3}" srcId="{BCB64D31-6178-4B51-9D34-7B6188150AC2}" destId="{65E354DE-2C01-45AF-AD98-96DAD0F8E71D}" srcOrd="0" destOrd="0" parTransId="{3313DAF2-8D78-4B79-B458-191E25778759}" sibTransId="{54EB2341-EBC5-4FB7-89AC-17B4F4F4247A}"/>
    <dgm:cxn modelId="{DA245E58-5476-4639-81F6-0A2D72EAA2FE}" type="presOf" srcId="{880182DB-20E4-446C-A09A-5824D8D9A3CE}" destId="{20759290-AD10-4690-B28A-8562405DC380}" srcOrd="0" destOrd="0" presId="urn:microsoft.com/office/officeart/2008/layout/HorizontalMultiLevelHierarchy"/>
    <dgm:cxn modelId="{47602095-730B-48FC-A563-28E342D1DC94}" type="presOf" srcId="{1623E2D1-F29D-4C33-A356-1D20D47FE17E}" destId="{BB4664CB-B251-44F4-B53A-FB2B1BF1A796}" srcOrd="1" destOrd="0" presId="urn:microsoft.com/office/officeart/2008/layout/HorizontalMultiLevelHierarchy"/>
    <dgm:cxn modelId="{73F2F3C6-9E05-48E1-8E37-8973A543D6A0}" srcId="{65E354DE-2C01-45AF-AD98-96DAD0F8E71D}" destId="{B1CC3343-5DA2-4470-BE35-8B89DF944203}" srcOrd="1" destOrd="0" parTransId="{1623E2D1-F29D-4C33-A356-1D20D47FE17E}" sibTransId="{3E0362E6-1E7F-475D-A5B4-4F0E8523C5EA}"/>
    <dgm:cxn modelId="{9D36C1C8-430C-46CA-8DC6-CEB9D86B62D3}" srcId="{65E354DE-2C01-45AF-AD98-96DAD0F8E71D}" destId="{880182DB-20E4-446C-A09A-5824D8D9A3CE}" srcOrd="2" destOrd="0" parTransId="{81AF5AEE-79D5-4E41-BF7F-24C5A5A3E2E2}" sibTransId="{6C53DE23-95A0-47E3-B8AA-CF003BF0E7CA}"/>
    <dgm:cxn modelId="{5379D7D8-0EB6-424D-9932-C3A7230ED9C8}" type="presOf" srcId="{FA975A43-A3B8-482D-9387-EBD0FF07E04D}" destId="{22C67E4D-89A6-4268-9ABB-D658734C6C4F}" srcOrd="1" destOrd="0" presId="urn:microsoft.com/office/officeart/2008/layout/HorizontalMultiLevelHierarchy"/>
    <dgm:cxn modelId="{FFD3D6DD-8182-486E-AB3A-C64AA42DC2E4}" type="presOf" srcId="{489DFB4B-5957-4599-BB0E-5F038A0AFC86}" destId="{084D376D-DD99-4F64-9109-625D45F3115E}" srcOrd="0" destOrd="0" presId="urn:microsoft.com/office/officeart/2008/layout/HorizontalMultiLevelHierarchy"/>
    <dgm:cxn modelId="{FA22AEE2-F953-48B5-95A2-0AC248464E31}" type="presOf" srcId="{BCB64D31-6178-4B51-9D34-7B6188150AC2}" destId="{E26C7861-092C-4692-B1AC-1F3371D5DEDB}" srcOrd="0" destOrd="0" presId="urn:microsoft.com/office/officeart/2008/layout/HorizontalMultiLevelHierarchy"/>
    <dgm:cxn modelId="{440DE8E3-83F1-4C18-B8DB-F3CCB975C261}" type="presOf" srcId="{B1CC3343-5DA2-4470-BE35-8B89DF944203}" destId="{C261C773-5622-4E67-957E-D8F574651F19}" srcOrd="0" destOrd="0" presId="urn:microsoft.com/office/officeart/2008/layout/HorizontalMultiLevelHierarchy"/>
    <dgm:cxn modelId="{AFDF3CE9-A283-45AA-BF1C-C262BE76CAB6}" srcId="{65E354DE-2C01-45AF-AD98-96DAD0F8E71D}" destId="{489DFB4B-5957-4599-BB0E-5F038A0AFC86}" srcOrd="0" destOrd="0" parTransId="{FA975A43-A3B8-482D-9387-EBD0FF07E04D}" sibTransId="{11BDF111-630B-4300-A146-CC4B01197F1A}"/>
    <dgm:cxn modelId="{0A9676F1-CE9E-499E-A97D-6E1C50CAE813}" type="presOf" srcId="{FA975A43-A3B8-482D-9387-EBD0FF07E04D}" destId="{EAB5F098-A211-4DF0-AE39-3810947918D7}" srcOrd="0" destOrd="0" presId="urn:microsoft.com/office/officeart/2008/layout/HorizontalMultiLevelHierarchy"/>
    <dgm:cxn modelId="{FDD827FE-5341-450D-A280-ED131CEF62E2}" type="presOf" srcId="{81AF5AEE-79D5-4E41-BF7F-24C5A5A3E2E2}" destId="{BBFD148E-70B4-4EC1-A9EE-963524717D09}" srcOrd="0" destOrd="0" presId="urn:microsoft.com/office/officeart/2008/layout/HorizontalMultiLevelHierarchy"/>
    <dgm:cxn modelId="{1B43C3B6-F67B-4B58-876E-51E230D64745}" type="presParOf" srcId="{E26C7861-092C-4692-B1AC-1F3371D5DEDB}" destId="{5A23F45B-399A-44BF-863B-DE3B2823A228}" srcOrd="0" destOrd="0" presId="urn:microsoft.com/office/officeart/2008/layout/HorizontalMultiLevelHierarchy"/>
    <dgm:cxn modelId="{44E9E29A-D198-4B14-B77E-5EE28B7532D6}" type="presParOf" srcId="{5A23F45B-399A-44BF-863B-DE3B2823A228}" destId="{437EA0BE-A295-4C15-9161-111E9918EA54}" srcOrd="0" destOrd="0" presId="urn:microsoft.com/office/officeart/2008/layout/HorizontalMultiLevelHierarchy"/>
    <dgm:cxn modelId="{12969BC8-E7FC-4917-9C73-A5CAF97F6D5E}" type="presParOf" srcId="{5A23F45B-399A-44BF-863B-DE3B2823A228}" destId="{C48DE01A-41B3-4AA7-BB6C-540795F399EA}" srcOrd="1" destOrd="0" presId="urn:microsoft.com/office/officeart/2008/layout/HorizontalMultiLevelHierarchy"/>
    <dgm:cxn modelId="{AEDF513D-3E3D-47DD-B71B-0766394903A3}" type="presParOf" srcId="{C48DE01A-41B3-4AA7-BB6C-540795F399EA}" destId="{EAB5F098-A211-4DF0-AE39-3810947918D7}" srcOrd="0" destOrd="0" presId="urn:microsoft.com/office/officeart/2008/layout/HorizontalMultiLevelHierarchy"/>
    <dgm:cxn modelId="{D21AC83E-F580-4ABA-B0CC-710256006E9D}" type="presParOf" srcId="{EAB5F098-A211-4DF0-AE39-3810947918D7}" destId="{22C67E4D-89A6-4268-9ABB-D658734C6C4F}" srcOrd="0" destOrd="0" presId="urn:microsoft.com/office/officeart/2008/layout/HorizontalMultiLevelHierarchy"/>
    <dgm:cxn modelId="{A5460137-060C-4D9F-9377-D69D826603FA}" type="presParOf" srcId="{C48DE01A-41B3-4AA7-BB6C-540795F399EA}" destId="{5B419A8B-28BD-4A46-B332-BF0330965717}" srcOrd="1" destOrd="0" presId="urn:microsoft.com/office/officeart/2008/layout/HorizontalMultiLevelHierarchy"/>
    <dgm:cxn modelId="{166CB8E2-5AC8-4332-84B5-79CFD037908C}" type="presParOf" srcId="{5B419A8B-28BD-4A46-B332-BF0330965717}" destId="{084D376D-DD99-4F64-9109-625D45F3115E}" srcOrd="0" destOrd="0" presId="urn:microsoft.com/office/officeart/2008/layout/HorizontalMultiLevelHierarchy"/>
    <dgm:cxn modelId="{BCA6DA19-5077-4192-8D16-F3F351397DB1}" type="presParOf" srcId="{5B419A8B-28BD-4A46-B332-BF0330965717}" destId="{62414481-8B25-4E94-B592-F6A778625473}" srcOrd="1" destOrd="0" presId="urn:microsoft.com/office/officeart/2008/layout/HorizontalMultiLevelHierarchy"/>
    <dgm:cxn modelId="{38B3C994-6742-4649-98E3-97D497ADA2B9}" type="presParOf" srcId="{C48DE01A-41B3-4AA7-BB6C-540795F399EA}" destId="{7D970E65-B364-42BB-944E-980A72DD372E}" srcOrd="2" destOrd="0" presId="urn:microsoft.com/office/officeart/2008/layout/HorizontalMultiLevelHierarchy"/>
    <dgm:cxn modelId="{D143C2FF-EBC8-45DE-9673-B6EF296BB467}" type="presParOf" srcId="{7D970E65-B364-42BB-944E-980A72DD372E}" destId="{BB4664CB-B251-44F4-B53A-FB2B1BF1A796}" srcOrd="0" destOrd="0" presId="urn:microsoft.com/office/officeart/2008/layout/HorizontalMultiLevelHierarchy"/>
    <dgm:cxn modelId="{ACC2EAD3-4DE0-49CF-A641-EECEB3FE8C0E}" type="presParOf" srcId="{C48DE01A-41B3-4AA7-BB6C-540795F399EA}" destId="{8A59C5D2-BEA0-43E9-9FD4-1C2CE1CAD449}" srcOrd="3" destOrd="0" presId="urn:microsoft.com/office/officeart/2008/layout/HorizontalMultiLevelHierarchy"/>
    <dgm:cxn modelId="{A4420212-9028-4830-A3D1-46EB662D94D1}" type="presParOf" srcId="{8A59C5D2-BEA0-43E9-9FD4-1C2CE1CAD449}" destId="{C261C773-5622-4E67-957E-D8F574651F19}" srcOrd="0" destOrd="0" presId="urn:microsoft.com/office/officeart/2008/layout/HorizontalMultiLevelHierarchy"/>
    <dgm:cxn modelId="{6FD8F886-A663-4017-927D-2BA76B7C60E9}" type="presParOf" srcId="{8A59C5D2-BEA0-43E9-9FD4-1C2CE1CAD449}" destId="{20E6B80D-15AF-4733-B673-5BC8CBD64D95}" srcOrd="1" destOrd="0" presId="urn:microsoft.com/office/officeart/2008/layout/HorizontalMultiLevelHierarchy"/>
    <dgm:cxn modelId="{A5D5CEA9-ABAF-41F2-9D92-69343895CF1A}" type="presParOf" srcId="{C48DE01A-41B3-4AA7-BB6C-540795F399EA}" destId="{BBFD148E-70B4-4EC1-A9EE-963524717D09}" srcOrd="4" destOrd="0" presId="urn:microsoft.com/office/officeart/2008/layout/HorizontalMultiLevelHierarchy"/>
    <dgm:cxn modelId="{DC07C17D-A05F-4FAA-876B-6D631FD38689}" type="presParOf" srcId="{BBFD148E-70B4-4EC1-A9EE-963524717D09}" destId="{950AC5FF-2E2C-485E-AEDC-693806CF4BF1}" srcOrd="0" destOrd="0" presId="urn:microsoft.com/office/officeart/2008/layout/HorizontalMultiLevelHierarchy"/>
    <dgm:cxn modelId="{544B24F9-42D4-44DC-869D-4EC0AD2C0150}" type="presParOf" srcId="{C48DE01A-41B3-4AA7-BB6C-540795F399EA}" destId="{3ECEA509-41C8-4782-8CA2-79B6549262B5}" srcOrd="5" destOrd="0" presId="urn:microsoft.com/office/officeart/2008/layout/HorizontalMultiLevelHierarchy"/>
    <dgm:cxn modelId="{25599576-FFF5-419C-8129-86B1E73E17A5}" type="presParOf" srcId="{3ECEA509-41C8-4782-8CA2-79B6549262B5}" destId="{20759290-AD10-4690-B28A-8562405DC380}" srcOrd="0" destOrd="0" presId="urn:microsoft.com/office/officeart/2008/layout/HorizontalMultiLevelHierarchy"/>
    <dgm:cxn modelId="{6A75F6EF-DF79-42F9-8DAD-AB09FA105FAE}" type="presParOf" srcId="{3ECEA509-41C8-4782-8CA2-79B6549262B5}" destId="{9FB8761C-3298-4196-87A2-ADD9BCBE7B5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150F48-4FD3-4D73-A66E-C645D709F98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026236A9-6C88-4FED-9733-1EF6A47C3907}">
      <dgm:prSet/>
      <dgm:spPr/>
      <dgm:t>
        <a:bodyPr/>
        <a:lstStyle/>
        <a:p>
          <a:pPr rtl="0"/>
          <a:r>
            <a:rPr lang="ru-RU" b="1" dirty="0"/>
            <a:t>Из чего складываются доходы бюджета</a:t>
          </a:r>
          <a:endParaRPr lang="ru-RU" dirty="0"/>
        </a:p>
      </dgm:t>
    </dgm:pt>
    <dgm:pt modelId="{34F9EE23-D9DB-45D9-BBF2-9EB91BC820BC}" type="parTrans" cxnId="{7A399530-C348-433A-9FA9-0343563ABB8B}">
      <dgm:prSet/>
      <dgm:spPr/>
      <dgm:t>
        <a:bodyPr/>
        <a:lstStyle/>
        <a:p>
          <a:endParaRPr lang="ru-RU"/>
        </a:p>
      </dgm:t>
    </dgm:pt>
    <dgm:pt modelId="{60A1F2E1-C925-445F-8AEF-A0CCB3BC4D59}" type="sibTrans" cxnId="{7A399530-C348-433A-9FA9-0343563ABB8B}">
      <dgm:prSet/>
      <dgm:spPr/>
      <dgm:t>
        <a:bodyPr/>
        <a:lstStyle/>
        <a:p>
          <a:endParaRPr lang="ru-RU"/>
        </a:p>
      </dgm:t>
    </dgm:pt>
    <dgm:pt modelId="{638C4465-CD36-45BB-ABB7-BD689E2EBA32}" type="pres">
      <dgm:prSet presAssocID="{A3150F48-4FD3-4D73-A66E-C645D709F988}" presName="linear" presStyleCnt="0">
        <dgm:presLayoutVars>
          <dgm:animLvl val="lvl"/>
          <dgm:resizeHandles val="exact"/>
        </dgm:presLayoutVars>
      </dgm:prSet>
      <dgm:spPr/>
    </dgm:pt>
    <dgm:pt modelId="{DE18CE9A-7274-4BA6-BF6F-8C36A417DB94}" type="pres">
      <dgm:prSet presAssocID="{026236A9-6C88-4FED-9733-1EF6A47C3907}" presName="parentText" presStyleLbl="node1" presStyleIdx="0" presStyleCnt="1" custLinFactNeighborX="122" custLinFactNeighborY="-27543">
        <dgm:presLayoutVars>
          <dgm:chMax val="0"/>
          <dgm:bulletEnabled val="1"/>
        </dgm:presLayoutVars>
      </dgm:prSet>
      <dgm:spPr/>
    </dgm:pt>
  </dgm:ptLst>
  <dgm:cxnLst>
    <dgm:cxn modelId="{7A399530-C348-433A-9FA9-0343563ABB8B}" srcId="{A3150F48-4FD3-4D73-A66E-C645D709F988}" destId="{026236A9-6C88-4FED-9733-1EF6A47C3907}" srcOrd="0" destOrd="0" parTransId="{34F9EE23-D9DB-45D9-BBF2-9EB91BC820BC}" sibTransId="{60A1F2E1-C925-445F-8AEF-A0CCB3BC4D59}"/>
    <dgm:cxn modelId="{1C6C2975-284A-455C-A59F-1E014D680C45}" type="presOf" srcId="{026236A9-6C88-4FED-9733-1EF6A47C3907}" destId="{DE18CE9A-7274-4BA6-BF6F-8C36A417DB94}" srcOrd="0" destOrd="0" presId="urn:microsoft.com/office/officeart/2005/8/layout/vList2"/>
    <dgm:cxn modelId="{FABE7AF9-0B3E-48B0-97B9-1CD014CD0111}" type="presOf" srcId="{A3150F48-4FD3-4D73-A66E-C645D709F988}" destId="{638C4465-CD36-45BB-ABB7-BD689E2EBA32}" srcOrd="0" destOrd="0" presId="urn:microsoft.com/office/officeart/2005/8/layout/vList2"/>
    <dgm:cxn modelId="{F5E116D2-7846-4D73-9AAC-FE41CB7318C5}" type="presParOf" srcId="{638C4465-CD36-45BB-ABB7-BD689E2EBA32}" destId="{DE18CE9A-7274-4BA6-BF6F-8C36A417D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BE48D4-2F56-4BFA-ADA4-E3D6FF7C0B29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49C791B-BA97-448B-9F6E-BFEB8C80C142}">
      <dgm:prSet custT="1"/>
      <dgm:spPr/>
      <dgm:t>
        <a:bodyPr/>
        <a:lstStyle/>
        <a:p>
          <a:pPr rtl="0"/>
          <a:r>
            <a:rPr lang="ru-RU" sz="2000" b="1" dirty="0"/>
            <a:t>Доходы бюджета – безвозмездные и безвозвратные поступления денежных средств в бюджет.</a:t>
          </a:r>
          <a:endParaRPr lang="ru-RU" sz="2000" dirty="0"/>
        </a:p>
      </dgm:t>
    </dgm:pt>
    <dgm:pt modelId="{052CF9CA-BB88-4106-97E6-CA423334F802}" type="parTrans" cxnId="{9FE4D446-8A73-42AC-9AB4-6E24220F5966}">
      <dgm:prSet/>
      <dgm:spPr/>
      <dgm:t>
        <a:bodyPr/>
        <a:lstStyle/>
        <a:p>
          <a:endParaRPr lang="ru-RU"/>
        </a:p>
      </dgm:t>
    </dgm:pt>
    <dgm:pt modelId="{48AD8A6E-77EE-4C1E-A33B-3452EC30B58C}" type="sibTrans" cxnId="{9FE4D446-8A73-42AC-9AB4-6E24220F5966}">
      <dgm:prSet/>
      <dgm:spPr/>
      <dgm:t>
        <a:bodyPr/>
        <a:lstStyle/>
        <a:p>
          <a:endParaRPr lang="ru-RU"/>
        </a:p>
      </dgm:t>
    </dgm:pt>
    <dgm:pt modelId="{A6DD3628-38C4-4065-87C9-2267A6CCA401}" type="pres">
      <dgm:prSet presAssocID="{46BE48D4-2F56-4BFA-ADA4-E3D6FF7C0B29}" presName="linear" presStyleCnt="0">
        <dgm:presLayoutVars>
          <dgm:animLvl val="lvl"/>
          <dgm:resizeHandles val="exact"/>
        </dgm:presLayoutVars>
      </dgm:prSet>
      <dgm:spPr/>
    </dgm:pt>
    <dgm:pt modelId="{64EFA012-34AD-4153-9340-0F94A9794228}" type="pres">
      <dgm:prSet presAssocID="{A49C791B-BA97-448B-9F6E-BFEB8C80C142}" presName="parentText" presStyleLbl="node1" presStyleIdx="0" presStyleCnt="1" custScaleY="239445" custLinFactNeighborX="3" custLinFactNeighborY="-63074">
        <dgm:presLayoutVars>
          <dgm:chMax val="0"/>
          <dgm:bulletEnabled val="1"/>
        </dgm:presLayoutVars>
      </dgm:prSet>
      <dgm:spPr/>
    </dgm:pt>
  </dgm:ptLst>
  <dgm:cxnLst>
    <dgm:cxn modelId="{DE82F423-B52E-4410-9854-3F2459538AB3}" type="presOf" srcId="{A49C791B-BA97-448B-9F6E-BFEB8C80C142}" destId="{64EFA012-34AD-4153-9340-0F94A9794228}" srcOrd="0" destOrd="0" presId="urn:microsoft.com/office/officeart/2005/8/layout/vList2"/>
    <dgm:cxn modelId="{9FE4D446-8A73-42AC-9AB4-6E24220F5966}" srcId="{46BE48D4-2F56-4BFA-ADA4-E3D6FF7C0B29}" destId="{A49C791B-BA97-448B-9F6E-BFEB8C80C142}" srcOrd="0" destOrd="0" parTransId="{052CF9CA-BB88-4106-97E6-CA423334F802}" sibTransId="{48AD8A6E-77EE-4C1E-A33B-3452EC30B58C}"/>
    <dgm:cxn modelId="{1F230EFF-B49A-4D56-B80B-3D94B773167F}" type="presOf" srcId="{46BE48D4-2F56-4BFA-ADA4-E3D6FF7C0B29}" destId="{A6DD3628-38C4-4065-87C9-2267A6CCA401}" srcOrd="0" destOrd="0" presId="urn:microsoft.com/office/officeart/2005/8/layout/vList2"/>
    <dgm:cxn modelId="{642E8BEB-5331-4815-A7EF-9BDBF8E69FF6}" type="presParOf" srcId="{A6DD3628-38C4-4065-87C9-2267A6CCA401}" destId="{64EFA012-34AD-4153-9340-0F94A97942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5E31D2-32B2-4B36-A8B0-AF4A7D32821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E05BC6-771F-4EF2-9BFA-3E427ACAA921}">
      <dgm:prSet/>
      <dgm:spPr/>
      <dgm:t>
        <a:bodyPr/>
        <a:lstStyle/>
        <a:p>
          <a:pPr algn="ctr" rtl="0"/>
          <a:r>
            <a:rPr lang="ru-RU" b="1" dirty="0"/>
            <a:t>Структура доходов бюджета округа</a:t>
          </a:r>
          <a:endParaRPr lang="ru-RU" dirty="0"/>
        </a:p>
      </dgm:t>
    </dgm:pt>
    <dgm:pt modelId="{0FA971B9-B18B-44F5-A50F-EEE1C4545B73}" type="parTrans" cxnId="{FBFD7C38-22BC-4C05-8A7E-500AAAD5E699}">
      <dgm:prSet/>
      <dgm:spPr/>
      <dgm:t>
        <a:bodyPr/>
        <a:lstStyle/>
        <a:p>
          <a:endParaRPr lang="ru-RU"/>
        </a:p>
      </dgm:t>
    </dgm:pt>
    <dgm:pt modelId="{E4FFD81E-2F95-40C8-B12A-7448CAB2C9D6}" type="sibTrans" cxnId="{FBFD7C38-22BC-4C05-8A7E-500AAAD5E699}">
      <dgm:prSet/>
      <dgm:spPr/>
      <dgm:t>
        <a:bodyPr/>
        <a:lstStyle/>
        <a:p>
          <a:endParaRPr lang="ru-RU"/>
        </a:p>
      </dgm:t>
    </dgm:pt>
    <dgm:pt modelId="{4143B39E-0D1F-44D5-BCB9-83B693E25E81}" type="pres">
      <dgm:prSet presAssocID="{F65E31D2-32B2-4B36-A8B0-AF4A7D328218}" presName="linear" presStyleCnt="0">
        <dgm:presLayoutVars>
          <dgm:animLvl val="lvl"/>
          <dgm:resizeHandles val="exact"/>
        </dgm:presLayoutVars>
      </dgm:prSet>
      <dgm:spPr/>
    </dgm:pt>
    <dgm:pt modelId="{23FE3EDD-01C3-45F2-A0EE-35D05B9D15DD}" type="pres">
      <dgm:prSet presAssocID="{5AE05BC6-771F-4EF2-9BFA-3E427ACAA921}" presName="parentText" presStyleLbl="node1" presStyleIdx="0" presStyleCnt="1" custLinFactNeighborX="8274" custLinFactNeighborY="24823">
        <dgm:presLayoutVars>
          <dgm:chMax val="0"/>
          <dgm:bulletEnabled val="1"/>
        </dgm:presLayoutVars>
      </dgm:prSet>
      <dgm:spPr/>
    </dgm:pt>
  </dgm:ptLst>
  <dgm:cxnLst>
    <dgm:cxn modelId="{FBFD7C38-22BC-4C05-8A7E-500AAAD5E699}" srcId="{F65E31D2-32B2-4B36-A8B0-AF4A7D328218}" destId="{5AE05BC6-771F-4EF2-9BFA-3E427ACAA921}" srcOrd="0" destOrd="0" parTransId="{0FA971B9-B18B-44F5-A50F-EEE1C4545B73}" sibTransId="{E4FFD81E-2F95-40C8-B12A-7448CAB2C9D6}"/>
    <dgm:cxn modelId="{2B90D9B8-E228-4988-BE7C-BE547A721C94}" type="presOf" srcId="{F65E31D2-32B2-4B36-A8B0-AF4A7D328218}" destId="{4143B39E-0D1F-44D5-BCB9-83B693E25E81}" srcOrd="0" destOrd="0" presId="urn:microsoft.com/office/officeart/2005/8/layout/vList2"/>
    <dgm:cxn modelId="{E2603CDE-E47A-4E66-A3EF-F80BAAD13869}" type="presOf" srcId="{5AE05BC6-771F-4EF2-9BFA-3E427ACAA921}" destId="{23FE3EDD-01C3-45F2-A0EE-35D05B9D15DD}" srcOrd="0" destOrd="0" presId="urn:microsoft.com/office/officeart/2005/8/layout/vList2"/>
    <dgm:cxn modelId="{02829DEB-6981-4D06-84F5-EA37DE38DF69}" type="presParOf" srcId="{4143B39E-0D1F-44D5-BCB9-83B693E25E81}" destId="{23FE3EDD-01C3-45F2-A0EE-35D05B9D1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602ED4-68A8-4C7E-95C2-7B0AA0B5DCF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45E566-DE87-4E27-A27A-0CAC4843C5EA}">
      <dgm:prSet/>
      <dgm:spPr/>
      <dgm:t>
        <a:bodyPr/>
        <a:lstStyle/>
        <a:p>
          <a:pPr rtl="0"/>
          <a:r>
            <a:rPr lang="ru-RU" b="1" dirty="0"/>
            <a:t>Структура налоговых и неналоговых доходов бюджета</a:t>
          </a:r>
          <a:endParaRPr lang="ru-RU" dirty="0"/>
        </a:p>
      </dgm:t>
    </dgm:pt>
    <dgm:pt modelId="{095B3EB0-E1A0-4EA8-8BF7-247082A390A1}" type="parTrans" cxnId="{E70D7819-7D27-4ED2-9D1A-29CE0BD4FF99}">
      <dgm:prSet/>
      <dgm:spPr/>
      <dgm:t>
        <a:bodyPr/>
        <a:lstStyle/>
        <a:p>
          <a:endParaRPr lang="ru-RU"/>
        </a:p>
      </dgm:t>
    </dgm:pt>
    <dgm:pt modelId="{D13FFC79-8F01-4137-B743-E6ABC2B9F820}" type="sibTrans" cxnId="{E70D7819-7D27-4ED2-9D1A-29CE0BD4FF99}">
      <dgm:prSet/>
      <dgm:spPr/>
      <dgm:t>
        <a:bodyPr/>
        <a:lstStyle/>
        <a:p>
          <a:endParaRPr lang="ru-RU"/>
        </a:p>
      </dgm:t>
    </dgm:pt>
    <dgm:pt modelId="{873311B5-7A36-4E9B-8111-118C1DD752EF}" type="pres">
      <dgm:prSet presAssocID="{8F602ED4-68A8-4C7E-95C2-7B0AA0B5DCF1}" presName="linear" presStyleCnt="0">
        <dgm:presLayoutVars>
          <dgm:animLvl val="lvl"/>
          <dgm:resizeHandles val="exact"/>
        </dgm:presLayoutVars>
      </dgm:prSet>
      <dgm:spPr/>
    </dgm:pt>
    <dgm:pt modelId="{3845988B-5833-4617-9874-A7C9478EFDCC}" type="pres">
      <dgm:prSet presAssocID="{6245E566-DE87-4E27-A27A-0CAC4843C5EA}" presName="parentText" presStyleLbl="node1" presStyleIdx="0" presStyleCnt="1" custScaleY="138397" custLinFactNeighborX="-303" custLinFactNeighborY="-39290">
        <dgm:presLayoutVars>
          <dgm:chMax val="0"/>
          <dgm:bulletEnabled val="1"/>
        </dgm:presLayoutVars>
      </dgm:prSet>
      <dgm:spPr/>
    </dgm:pt>
  </dgm:ptLst>
  <dgm:cxnLst>
    <dgm:cxn modelId="{E70D7819-7D27-4ED2-9D1A-29CE0BD4FF99}" srcId="{8F602ED4-68A8-4C7E-95C2-7B0AA0B5DCF1}" destId="{6245E566-DE87-4E27-A27A-0CAC4843C5EA}" srcOrd="0" destOrd="0" parTransId="{095B3EB0-E1A0-4EA8-8BF7-247082A390A1}" sibTransId="{D13FFC79-8F01-4137-B743-E6ABC2B9F820}"/>
    <dgm:cxn modelId="{7BAD8E2C-6424-472A-96FA-EBDDD19E9977}" type="presOf" srcId="{8F602ED4-68A8-4C7E-95C2-7B0AA0B5DCF1}" destId="{873311B5-7A36-4E9B-8111-118C1DD752EF}" srcOrd="0" destOrd="0" presId="urn:microsoft.com/office/officeart/2005/8/layout/vList2"/>
    <dgm:cxn modelId="{5BE13B8A-D19B-472D-BE41-F98AF55F2195}" type="presOf" srcId="{6245E566-DE87-4E27-A27A-0CAC4843C5EA}" destId="{3845988B-5833-4617-9874-A7C9478EFDCC}" srcOrd="0" destOrd="0" presId="urn:microsoft.com/office/officeart/2005/8/layout/vList2"/>
    <dgm:cxn modelId="{DDB63741-A951-4AED-B7EF-E744603E9AED}" type="presParOf" srcId="{873311B5-7A36-4E9B-8111-118C1DD752EF}" destId="{3845988B-5833-4617-9874-A7C9478EFD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8081D4-F783-484A-9ADC-71C3D8DDED09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60B15CC-C3CA-4D40-BC03-3E5C5CC44B5A}">
      <dgm:prSet/>
      <dgm:spPr/>
      <dgm:t>
        <a:bodyPr/>
        <a:lstStyle/>
        <a:p>
          <a:pPr rtl="0"/>
          <a:r>
            <a:rPr lang="ru-RU" b="1" dirty="0"/>
            <a:t>Как распределяются расходы бюджета</a:t>
          </a:r>
          <a:endParaRPr lang="ru-RU" dirty="0"/>
        </a:p>
      </dgm:t>
    </dgm:pt>
    <dgm:pt modelId="{7155C4EE-A808-408D-B370-31888B44FBB2}" type="parTrans" cxnId="{1F7E8D1C-1793-4E91-8F17-EB406794665A}">
      <dgm:prSet/>
      <dgm:spPr/>
      <dgm:t>
        <a:bodyPr/>
        <a:lstStyle/>
        <a:p>
          <a:endParaRPr lang="ru-RU"/>
        </a:p>
      </dgm:t>
    </dgm:pt>
    <dgm:pt modelId="{B6EDE810-E653-4BDB-8F78-710096D000B0}" type="sibTrans" cxnId="{1F7E8D1C-1793-4E91-8F17-EB406794665A}">
      <dgm:prSet/>
      <dgm:spPr/>
      <dgm:t>
        <a:bodyPr/>
        <a:lstStyle/>
        <a:p>
          <a:endParaRPr lang="ru-RU"/>
        </a:p>
      </dgm:t>
    </dgm:pt>
    <dgm:pt modelId="{F4B5532B-D972-4DA3-ACFA-D32512D5AE79}" type="pres">
      <dgm:prSet presAssocID="{B58081D4-F783-484A-9ADC-71C3D8DDED09}" presName="linear" presStyleCnt="0">
        <dgm:presLayoutVars>
          <dgm:animLvl val="lvl"/>
          <dgm:resizeHandles val="exact"/>
        </dgm:presLayoutVars>
      </dgm:prSet>
      <dgm:spPr/>
    </dgm:pt>
    <dgm:pt modelId="{8E3332A4-79DC-4E80-96CB-6336678EE6C9}" type="pres">
      <dgm:prSet presAssocID="{660B15CC-C3CA-4D40-BC03-3E5C5CC44B5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7E8D1C-1793-4E91-8F17-EB406794665A}" srcId="{B58081D4-F783-484A-9ADC-71C3D8DDED09}" destId="{660B15CC-C3CA-4D40-BC03-3E5C5CC44B5A}" srcOrd="0" destOrd="0" parTransId="{7155C4EE-A808-408D-B370-31888B44FBB2}" sibTransId="{B6EDE810-E653-4BDB-8F78-710096D000B0}"/>
    <dgm:cxn modelId="{13671066-C3A3-483D-8D45-56BC2F360C80}" type="presOf" srcId="{660B15CC-C3CA-4D40-BC03-3E5C5CC44B5A}" destId="{8E3332A4-79DC-4E80-96CB-6336678EE6C9}" srcOrd="0" destOrd="0" presId="urn:microsoft.com/office/officeart/2005/8/layout/vList2"/>
    <dgm:cxn modelId="{EBA9F04E-9B1E-485A-8E39-6D75F1175792}" type="presOf" srcId="{B58081D4-F783-484A-9ADC-71C3D8DDED09}" destId="{F4B5532B-D972-4DA3-ACFA-D32512D5AE79}" srcOrd="0" destOrd="0" presId="urn:microsoft.com/office/officeart/2005/8/layout/vList2"/>
    <dgm:cxn modelId="{A2400018-EAC0-4864-A4FC-AA6F174E34F3}" type="presParOf" srcId="{F4B5532B-D972-4DA3-ACFA-D32512D5AE79}" destId="{8E3332A4-79DC-4E80-96CB-6336678EE6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E86431-70A3-427A-8C5A-152A1B60E41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6325891-A694-4B88-86B0-2D7FE291088C}">
      <dgm:prSet/>
      <dgm:spPr/>
      <dgm:t>
        <a:bodyPr/>
        <a:lstStyle/>
        <a:p>
          <a:pPr rtl="0"/>
          <a:r>
            <a:rPr lang="ru-RU" b="1" dirty="0"/>
            <a:t>Что такое Программный бюджет</a:t>
          </a:r>
          <a:endParaRPr lang="ru-RU" dirty="0"/>
        </a:p>
      </dgm:t>
    </dgm:pt>
    <dgm:pt modelId="{F1153A09-7394-4897-AA25-DD1464DFFC91}" type="parTrans" cxnId="{3FF188D5-0E7B-465C-92B0-D4F22F985A43}">
      <dgm:prSet/>
      <dgm:spPr/>
      <dgm:t>
        <a:bodyPr/>
        <a:lstStyle/>
        <a:p>
          <a:endParaRPr lang="ru-RU"/>
        </a:p>
      </dgm:t>
    </dgm:pt>
    <dgm:pt modelId="{A5158033-B0F7-4CF9-8062-8993E37BFD92}" type="sibTrans" cxnId="{3FF188D5-0E7B-465C-92B0-D4F22F985A43}">
      <dgm:prSet/>
      <dgm:spPr/>
      <dgm:t>
        <a:bodyPr/>
        <a:lstStyle/>
        <a:p>
          <a:endParaRPr lang="ru-RU"/>
        </a:p>
      </dgm:t>
    </dgm:pt>
    <dgm:pt modelId="{2B3E31EC-0DD5-4152-946A-46FDBF5B19D7}" type="pres">
      <dgm:prSet presAssocID="{1EE86431-70A3-427A-8C5A-152A1B60E417}" presName="linear" presStyleCnt="0">
        <dgm:presLayoutVars>
          <dgm:animLvl val="lvl"/>
          <dgm:resizeHandles val="exact"/>
        </dgm:presLayoutVars>
      </dgm:prSet>
      <dgm:spPr/>
    </dgm:pt>
    <dgm:pt modelId="{53875767-A1C7-4317-8A89-F9984BB37BD1}" type="pres">
      <dgm:prSet presAssocID="{F6325891-A694-4B88-86B0-2D7FE291088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B6E43B-3021-4C0B-95E1-2FBB4BAB31CE}" type="presOf" srcId="{1EE86431-70A3-427A-8C5A-152A1B60E417}" destId="{2B3E31EC-0DD5-4152-946A-46FDBF5B19D7}" srcOrd="0" destOrd="0" presId="urn:microsoft.com/office/officeart/2005/8/layout/vList2"/>
    <dgm:cxn modelId="{5767123F-A509-47FC-8DF7-9F612C816CF2}" type="presOf" srcId="{F6325891-A694-4B88-86B0-2D7FE291088C}" destId="{53875767-A1C7-4317-8A89-F9984BB37BD1}" srcOrd="0" destOrd="0" presId="urn:microsoft.com/office/officeart/2005/8/layout/vList2"/>
    <dgm:cxn modelId="{3FF188D5-0E7B-465C-92B0-D4F22F985A43}" srcId="{1EE86431-70A3-427A-8C5A-152A1B60E417}" destId="{F6325891-A694-4B88-86B0-2D7FE291088C}" srcOrd="0" destOrd="0" parTransId="{F1153A09-7394-4897-AA25-DD1464DFFC91}" sibTransId="{A5158033-B0F7-4CF9-8062-8993E37BFD92}"/>
    <dgm:cxn modelId="{0DF81761-623D-441B-B802-E29A8AE594A0}" type="presParOf" srcId="{2B3E31EC-0DD5-4152-946A-46FDBF5B19D7}" destId="{53875767-A1C7-4317-8A89-F9984BB37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5E55AE-B89D-4DE1-8EF5-9265F27F5D73}" type="doc">
      <dgm:prSet loTypeId="urn:microsoft.com/office/officeart/2005/8/layout/hierarchy1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0AE15EA-68E1-40AC-957B-B4424C2AE2DC}">
      <dgm:prSet phldrT="[Текст]" custT="1"/>
      <dgm:spPr/>
      <dgm:t>
        <a:bodyPr/>
        <a:lstStyle/>
        <a:p>
          <a:r>
            <a:rPr lang="ru-RU" sz="2500" b="1" i="0" baseline="0" dirty="0">
              <a:latin typeface="Monotype Corsiva" pitchFamily="66" charset="0"/>
            </a:rPr>
            <a:t>Всего расходы на 202</a:t>
          </a:r>
          <a:r>
            <a:rPr lang="en-US" sz="2500" b="1" i="0" baseline="0" dirty="0">
              <a:latin typeface="Monotype Corsiva" pitchFamily="66" charset="0"/>
            </a:rPr>
            <a:t>6</a:t>
          </a:r>
          <a:r>
            <a:rPr lang="ru-RU" sz="2500" b="1" i="0" baseline="0" dirty="0">
              <a:latin typeface="Monotype Corsiva" pitchFamily="66" charset="0"/>
            </a:rPr>
            <a:t> год</a:t>
          </a:r>
          <a:r>
            <a:rPr lang="en-US" sz="2500" b="1" i="0" baseline="0" dirty="0">
              <a:latin typeface="Monotype Corsiva" pitchFamily="66" charset="0"/>
            </a:rPr>
            <a:t>:</a:t>
          </a:r>
          <a:r>
            <a:rPr lang="ru-RU" sz="2500" b="1" i="0" baseline="0" dirty="0">
              <a:latin typeface="Monotype Corsiva" pitchFamily="66" charset="0"/>
            </a:rPr>
            <a:t> </a:t>
          </a:r>
          <a:r>
            <a:rPr lang="en-US" sz="2500" b="1" i="0" baseline="0" dirty="0">
              <a:latin typeface="Monotype Corsiva" pitchFamily="66" charset="0"/>
            </a:rPr>
            <a:t>718 757,2</a:t>
          </a:r>
          <a:r>
            <a:rPr lang="ru-RU" sz="2500" b="1" i="0" baseline="0" dirty="0">
              <a:latin typeface="Monotype Corsiva" pitchFamily="66" charset="0"/>
            </a:rPr>
            <a:t> тыс. рублей</a:t>
          </a:r>
        </a:p>
      </dgm:t>
    </dgm:pt>
    <dgm:pt modelId="{37AAD285-E8EF-44D1-AA72-8A39A26A7DB1}" type="parTrans" cxnId="{588D18FB-1285-462B-A385-85CB11F13702}">
      <dgm:prSet/>
      <dgm:spPr/>
      <dgm:t>
        <a:bodyPr/>
        <a:lstStyle/>
        <a:p>
          <a:endParaRPr lang="ru-RU"/>
        </a:p>
      </dgm:t>
    </dgm:pt>
    <dgm:pt modelId="{A95A4DD9-7C70-44BC-A4F7-6BD16516E00B}" type="sibTrans" cxnId="{588D18FB-1285-462B-A385-85CB11F13702}">
      <dgm:prSet/>
      <dgm:spPr/>
      <dgm:t>
        <a:bodyPr/>
        <a:lstStyle/>
        <a:p>
          <a:endParaRPr lang="ru-RU"/>
        </a:p>
      </dgm:t>
    </dgm:pt>
    <dgm:pt modelId="{CACAEBCD-413C-4420-9AC0-69853E328E2D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Программные расходы по </a:t>
          </a:r>
          <a:r>
            <a:rPr lang="en-US" sz="2500" b="1" i="1" baseline="0" dirty="0">
              <a:latin typeface="Monotype Corsiva" pitchFamily="66" charset="0"/>
            </a:rPr>
            <a:t>20</a:t>
          </a:r>
          <a:r>
            <a:rPr lang="ru-RU" sz="2500" b="1" i="1" baseline="0" dirty="0">
              <a:latin typeface="Monotype Corsiva" pitchFamily="66" charset="0"/>
            </a:rPr>
            <a:t> муниципальным  программам</a:t>
          </a:r>
        </a:p>
      </dgm:t>
    </dgm:pt>
    <dgm:pt modelId="{A55CFE04-825D-489E-B788-3F2AFF2732BC}" type="parTrans" cxnId="{007173E3-CD98-4254-8718-9349CECF01C1}">
      <dgm:prSet/>
      <dgm:spPr/>
      <dgm:t>
        <a:bodyPr/>
        <a:lstStyle/>
        <a:p>
          <a:endParaRPr lang="ru-RU"/>
        </a:p>
      </dgm:t>
    </dgm:pt>
    <dgm:pt modelId="{C15FCD8E-910E-4BF8-ADA6-50FA545B5ACF}" type="sibTrans" cxnId="{007173E3-CD98-4254-8718-9349CECF01C1}">
      <dgm:prSet/>
      <dgm:spPr/>
      <dgm:t>
        <a:bodyPr/>
        <a:lstStyle/>
        <a:p>
          <a:endParaRPr lang="ru-RU"/>
        </a:p>
      </dgm:t>
    </dgm:pt>
    <dgm:pt modelId="{FB9B4694-D3D4-4607-AF70-C354A65D03D5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6</a:t>
          </a:r>
          <a:r>
            <a:rPr lang="en-US" sz="2500" b="1" i="1" baseline="0" dirty="0">
              <a:latin typeface="Monotype Corsiva" pitchFamily="66" charset="0"/>
            </a:rPr>
            <a:t>11 307,6</a:t>
          </a:r>
          <a:r>
            <a:rPr lang="ru-RU" sz="2500" b="1" i="1" baseline="0" dirty="0">
              <a:latin typeface="Monotype Corsiva" pitchFamily="66" charset="0"/>
            </a:rPr>
            <a:t> тыс. рублей (8</a:t>
          </a:r>
          <a:r>
            <a:rPr lang="en-US" sz="2500" b="1" i="1" baseline="0" dirty="0">
              <a:latin typeface="Monotype Corsiva" pitchFamily="66" charset="0"/>
            </a:rPr>
            <a:t>5</a:t>
          </a:r>
          <a:r>
            <a:rPr lang="ru-RU" sz="2500" b="1" i="1" baseline="0" dirty="0">
              <a:latin typeface="Monotype Corsiva" pitchFamily="66" charset="0"/>
            </a:rPr>
            <a:t>,</a:t>
          </a:r>
          <a:r>
            <a:rPr lang="en-US" sz="2500" b="1" i="1" baseline="0" dirty="0">
              <a:latin typeface="Monotype Corsiva" pitchFamily="66" charset="0"/>
            </a:rPr>
            <a:t>1</a:t>
          </a:r>
          <a:r>
            <a:rPr lang="ru-RU" sz="2500" b="1" i="1" baseline="0" dirty="0">
              <a:latin typeface="Monotype Corsiva" pitchFamily="66" charset="0"/>
            </a:rPr>
            <a:t>%)</a:t>
          </a:r>
        </a:p>
      </dgm:t>
    </dgm:pt>
    <dgm:pt modelId="{3A400D1A-E88B-43AD-92A8-269A39E710EC}" type="parTrans" cxnId="{0B46C968-505C-4CAA-B295-26D0C29C5359}">
      <dgm:prSet/>
      <dgm:spPr/>
      <dgm:t>
        <a:bodyPr/>
        <a:lstStyle/>
        <a:p>
          <a:endParaRPr lang="ru-RU"/>
        </a:p>
      </dgm:t>
    </dgm:pt>
    <dgm:pt modelId="{35B87AA9-38E9-4DFB-908C-71ACA6138C7E}" type="sibTrans" cxnId="{0B46C968-505C-4CAA-B295-26D0C29C5359}">
      <dgm:prSet/>
      <dgm:spPr/>
      <dgm:t>
        <a:bodyPr/>
        <a:lstStyle/>
        <a:p>
          <a:endParaRPr lang="ru-RU"/>
        </a:p>
      </dgm:t>
    </dgm:pt>
    <dgm:pt modelId="{4F9C11D9-07D6-47F1-86B2-9CB000AE61D4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Непрограммные расходы</a:t>
          </a:r>
        </a:p>
      </dgm:t>
    </dgm:pt>
    <dgm:pt modelId="{734D878C-805B-4528-AB19-A8A6CF3110FF}" type="parTrans" cxnId="{A8A20AB8-F8BB-4015-A070-4768540F7E66}">
      <dgm:prSet/>
      <dgm:spPr/>
      <dgm:t>
        <a:bodyPr/>
        <a:lstStyle/>
        <a:p>
          <a:endParaRPr lang="ru-RU"/>
        </a:p>
      </dgm:t>
    </dgm:pt>
    <dgm:pt modelId="{6A6D6449-AC08-48B1-A0AE-B0D8EC84EAC3}" type="sibTrans" cxnId="{A8A20AB8-F8BB-4015-A070-4768540F7E66}">
      <dgm:prSet/>
      <dgm:spPr/>
      <dgm:t>
        <a:bodyPr/>
        <a:lstStyle/>
        <a:p>
          <a:endParaRPr lang="ru-RU"/>
        </a:p>
      </dgm:t>
    </dgm:pt>
    <dgm:pt modelId="{5D333FCC-71C8-4EF6-ACC1-09D22283B232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1</a:t>
          </a:r>
          <a:r>
            <a:rPr lang="en-US" sz="2500" b="1" i="1" baseline="0" dirty="0">
              <a:latin typeface="Monotype Corsiva" pitchFamily="66" charset="0"/>
            </a:rPr>
            <a:t>0</a:t>
          </a:r>
          <a:r>
            <a:rPr lang="ru-RU" sz="2500" b="1" i="1" baseline="0" dirty="0">
              <a:latin typeface="Monotype Corsiva" pitchFamily="66" charset="0"/>
            </a:rPr>
            <a:t>7 4</a:t>
          </a:r>
          <a:r>
            <a:rPr lang="en-US" sz="2500" b="1" i="1" baseline="0" dirty="0">
              <a:latin typeface="Monotype Corsiva" pitchFamily="66" charset="0"/>
            </a:rPr>
            <a:t>49</a:t>
          </a:r>
          <a:r>
            <a:rPr lang="ru-RU" sz="2500" b="1" i="1" baseline="0" dirty="0">
              <a:latin typeface="Monotype Corsiva" pitchFamily="66" charset="0"/>
            </a:rPr>
            <a:t>,</a:t>
          </a:r>
          <a:r>
            <a:rPr lang="en-US" sz="2500" b="1" i="1" baseline="0" dirty="0">
              <a:latin typeface="Monotype Corsiva" pitchFamily="66" charset="0"/>
            </a:rPr>
            <a:t>6</a:t>
          </a:r>
          <a:r>
            <a:rPr lang="ru-RU" sz="2500" b="1" i="1" baseline="0" dirty="0">
              <a:latin typeface="Monotype Corsiva" pitchFamily="66" charset="0"/>
            </a:rPr>
            <a:t> тыс. рублей (1</a:t>
          </a:r>
          <a:r>
            <a:rPr lang="en-US" sz="2500" b="1" i="1" baseline="0" dirty="0">
              <a:latin typeface="Monotype Corsiva" pitchFamily="66" charset="0"/>
            </a:rPr>
            <a:t>4,9</a:t>
          </a:r>
          <a:r>
            <a:rPr lang="ru-RU" sz="2500" b="1" i="1" baseline="0" dirty="0">
              <a:latin typeface="Monotype Corsiva" pitchFamily="66" charset="0"/>
            </a:rPr>
            <a:t>%)</a:t>
          </a:r>
        </a:p>
      </dgm:t>
    </dgm:pt>
    <dgm:pt modelId="{1F2DE530-3302-44E9-ACE8-87A2EA3CA690}" type="parTrans" cxnId="{33B2E21A-CF9C-46F7-BF2D-EEF6BE6F885D}">
      <dgm:prSet/>
      <dgm:spPr/>
      <dgm:t>
        <a:bodyPr/>
        <a:lstStyle/>
        <a:p>
          <a:endParaRPr lang="ru-RU"/>
        </a:p>
      </dgm:t>
    </dgm:pt>
    <dgm:pt modelId="{C2AC8CC4-E501-4F40-8E44-FBED3A94327E}" type="sibTrans" cxnId="{33B2E21A-CF9C-46F7-BF2D-EEF6BE6F885D}">
      <dgm:prSet/>
      <dgm:spPr/>
      <dgm:t>
        <a:bodyPr/>
        <a:lstStyle/>
        <a:p>
          <a:endParaRPr lang="ru-RU"/>
        </a:p>
      </dgm:t>
    </dgm:pt>
    <dgm:pt modelId="{B8C2849E-54EF-4C85-94A4-A262B24E3C37}" type="pres">
      <dgm:prSet presAssocID="{045E55AE-B89D-4DE1-8EF5-9265F27F5D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3CA465-3689-49EE-B489-DC9D313C79F6}" type="pres">
      <dgm:prSet presAssocID="{50AE15EA-68E1-40AC-957B-B4424C2AE2DC}" presName="hierRoot1" presStyleCnt="0"/>
      <dgm:spPr/>
    </dgm:pt>
    <dgm:pt modelId="{CC9F31EC-4658-47F2-A01E-9B98BCBA0FB2}" type="pres">
      <dgm:prSet presAssocID="{50AE15EA-68E1-40AC-957B-B4424C2AE2DC}" presName="composite" presStyleCnt="0"/>
      <dgm:spPr/>
    </dgm:pt>
    <dgm:pt modelId="{C7C7177F-E89F-46B4-A3EE-3C8088C3F3CF}" type="pres">
      <dgm:prSet presAssocID="{50AE15EA-68E1-40AC-957B-B4424C2AE2DC}" presName="background" presStyleLbl="node0" presStyleIdx="0" presStyleCnt="1"/>
      <dgm:spPr/>
    </dgm:pt>
    <dgm:pt modelId="{F55EC675-962E-4FCC-87F8-032730F8E1D0}" type="pres">
      <dgm:prSet presAssocID="{50AE15EA-68E1-40AC-957B-B4424C2AE2DC}" presName="text" presStyleLbl="fgAcc0" presStyleIdx="0" presStyleCnt="1" custScaleX="303997">
        <dgm:presLayoutVars>
          <dgm:chPref val="3"/>
        </dgm:presLayoutVars>
      </dgm:prSet>
      <dgm:spPr/>
    </dgm:pt>
    <dgm:pt modelId="{093EF023-315E-4060-BD16-CB647D5E7352}" type="pres">
      <dgm:prSet presAssocID="{50AE15EA-68E1-40AC-957B-B4424C2AE2DC}" presName="hierChild2" presStyleCnt="0"/>
      <dgm:spPr/>
    </dgm:pt>
    <dgm:pt modelId="{7DFD5DA3-F152-456C-BF0E-C962654947B4}" type="pres">
      <dgm:prSet presAssocID="{A55CFE04-825D-489E-B788-3F2AFF2732BC}" presName="Name10" presStyleLbl="parChTrans1D2" presStyleIdx="0" presStyleCnt="2"/>
      <dgm:spPr/>
    </dgm:pt>
    <dgm:pt modelId="{0D1E2114-79CB-4004-A293-F46D09F37972}" type="pres">
      <dgm:prSet presAssocID="{CACAEBCD-413C-4420-9AC0-69853E328E2D}" presName="hierRoot2" presStyleCnt="0"/>
      <dgm:spPr/>
    </dgm:pt>
    <dgm:pt modelId="{85C0EB0F-768B-4509-8ACB-95954BCA5ED8}" type="pres">
      <dgm:prSet presAssocID="{CACAEBCD-413C-4420-9AC0-69853E328E2D}" presName="composite2" presStyleCnt="0"/>
      <dgm:spPr/>
    </dgm:pt>
    <dgm:pt modelId="{C3F634F8-7148-4E34-B906-98CA0104C276}" type="pres">
      <dgm:prSet presAssocID="{CACAEBCD-413C-4420-9AC0-69853E328E2D}" presName="background2" presStyleLbl="node2" presStyleIdx="0" presStyleCnt="2"/>
      <dgm:spPr/>
    </dgm:pt>
    <dgm:pt modelId="{EA29EAB0-C09F-427F-9779-08DDA8F9C132}" type="pres">
      <dgm:prSet presAssocID="{CACAEBCD-413C-4420-9AC0-69853E328E2D}" presName="text2" presStyleLbl="fgAcc2" presStyleIdx="0" presStyleCnt="2" custScaleX="166233">
        <dgm:presLayoutVars>
          <dgm:chPref val="3"/>
        </dgm:presLayoutVars>
      </dgm:prSet>
      <dgm:spPr/>
    </dgm:pt>
    <dgm:pt modelId="{3B1E9EA7-58F1-4C91-B67F-80204B5B05AE}" type="pres">
      <dgm:prSet presAssocID="{CACAEBCD-413C-4420-9AC0-69853E328E2D}" presName="hierChild3" presStyleCnt="0"/>
      <dgm:spPr/>
    </dgm:pt>
    <dgm:pt modelId="{0E6614DE-FE83-4C00-8286-8CC5306B388A}" type="pres">
      <dgm:prSet presAssocID="{3A400D1A-E88B-43AD-92A8-269A39E710EC}" presName="Name17" presStyleLbl="parChTrans1D3" presStyleIdx="0" presStyleCnt="2"/>
      <dgm:spPr/>
    </dgm:pt>
    <dgm:pt modelId="{CDEEB394-BB72-4563-B46B-3929F2505D28}" type="pres">
      <dgm:prSet presAssocID="{FB9B4694-D3D4-4607-AF70-C354A65D03D5}" presName="hierRoot3" presStyleCnt="0"/>
      <dgm:spPr/>
    </dgm:pt>
    <dgm:pt modelId="{5E58111E-1824-4F58-9D61-34A4F899A2EE}" type="pres">
      <dgm:prSet presAssocID="{FB9B4694-D3D4-4607-AF70-C354A65D03D5}" presName="composite3" presStyleCnt="0"/>
      <dgm:spPr/>
    </dgm:pt>
    <dgm:pt modelId="{3A43FB28-65B8-4A70-AC09-D15E91EADEDD}" type="pres">
      <dgm:prSet presAssocID="{FB9B4694-D3D4-4607-AF70-C354A65D03D5}" presName="background3" presStyleLbl="node3" presStyleIdx="0" presStyleCnt="2"/>
      <dgm:spPr/>
    </dgm:pt>
    <dgm:pt modelId="{352420C8-F7AA-4911-81DC-5C39861D367F}" type="pres">
      <dgm:prSet presAssocID="{FB9B4694-D3D4-4607-AF70-C354A65D03D5}" presName="text3" presStyleLbl="fgAcc3" presStyleIdx="0" presStyleCnt="2">
        <dgm:presLayoutVars>
          <dgm:chPref val="3"/>
        </dgm:presLayoutVars>
      </dgm:prSet>
      <dgm:spPr/>
    </dgm:pt>
    <dgm:pt modelId="{B0CB0B72-20C4-45C9-9BE2-B30F527A19D6}" type="pres">
      <dgm:prSet presAssocID="{FB9B4694-D3D4-4607-AF70-C354A65D03D5}" presName="hierChild4" presStyleCnt="0"/>
      <dgm:spPr/>
    </dgm:pt>
    <dgm:pt modelId="{D20D2123-3390-40E0-A8A4-6885D14B129A}" type="pres">
      <dgm:prSet presAssocID="{734D878C-805B-4528-AB19-A8A6CF3110FF}" presName="Name10" presStyleLbl="parChTrans1D2" presStyleIdx="1" presStyleCnt="2"/>
      <dgm:spPr/>
    </dgm:pt>
    <dgm:pt modelId="{51E78096-2F42-43A1-994F-6F795CCC1CD2}" type="pres">
      <dgm:prSet presAssocID="{4F9C11D9-07D6-47F1-86B2-9CB000AE61D4}" presName="hierRoot2" presStyleCnt="0"/>
      <dgm:spPr/>
    </dgm:pt>
    <dgm:pt modelId="{5A566B9E-02E4-4FAA-881E-CF25165AFB21}" type="pres">
      <dgm:prSet presAssocID="{4F9C11D9-07D6-47F1-86B2-9CB000AE61D4}" presName="composite2" presStyleCnt="0"/>
      <dgm:spPr/>
    </dgm:pt>
    <dgm:pt modelId="{E1F88D13-BCCC-466D-85BF-B75F1F20F8E1}" type="pres">
      <dgm:prSet presAssocID="{4F9C11D9-07D6-47F1-86B2-9CB000AE61D4}" presName="background2" presStyleLbl="node2" presStyleIdx="1" presStyleCnt="2"/>
      <dgm:spPr/>
    </dgm:pt>
    <dgm:pt modelId="{A2EC67D8-4E6A-4006-A593-B689C00C3250}" type="pres">
      <dgm:prSet presAssocID="{4F9C11D9-07D6-47F1-86B2-9CB000AE61D4}" presName="text2" presStyleLbl="fgAcc2" presStyleIdx="1" presStyleCnt="2" custScaleX="193189">
        <dgm:presLayoutVars>
          <dgm:chPref val="3"/>
        </dgm:presLayoutVars>
      </dgm:prSet>
      <dgm:spPr/>
    </dgm:pt>
    <dgm:pt modelId="{E4745047-8693-4E07-8C18-56A6C5F6A66B}" type="pres">
      <dgm:prSet presAssocID="{4F9C11D9-07D6-47F1-86B2-9CB000AE61D4}" presName="hierChild3" presStyleCnt="0"/>
      <dgm:spPr/>
    </dgm:pt>
    <dgm:pt modelId="{0524D028-FA96-47A1-925D-1FF866403624}" type="pres">
      <dgm:prSet presAssocID="{1F2DE530-3302-44E9-ACE8-87A2EA3CA690}" presName="Name17" presStyleLbl="parChTrans1D3" presStyleIdx="1" presStyleCnt="2"/>
      <dgm:spPr/>
    </dgm:pt>
    <dgm:pt modelId="{A8809FB4-B1AD-4068-B986-7F8B59A15FE9}" type="pres">
      <dgm:prSet presAssocID="{5D333FCC-71C8-4EF6-ACC1-09D22283B232}" presName="hierRoot3" presStyleCnt="0"/>
      <dgm:spPr/>
    </dgm:pt>
    <dgm:pt modelId="{EFEFE237-037B-44AD-8F56-2DFBDC887467}" type="pres">
      <dgm:prSet presAssocID="{5D333FCC-71C8-4EF6-ACC1-09D22283B232}" presName="composite3" presStyleCnt="0"/>
      <dgm:spPr/>
    </dgm:pt>
    <dgm:pt modelId="{4DEBCC53-0FCB-47A3-A3F3-DF8D0441D723}" type="pres">
      <dgm:prSet presAssocID="{5D333FCC-71C8-4EF6-ACC1-09D22283B232}" presName="background3" presStyleLbl="node3" presStyleIdx="1" presStyleCnt="2"/>
      <dgm:spPr/>
    </dgm:pt>
    <dgm:pt modelId="{1DBCF4FA-ABD4-4E26-9382-098C8D0E1FE6}" type="pres">
      <dgm:prSet presAssocID="{5D333FCC-71C8-4EF6-ACC1-09D22283B232}" presName="text3" presStyleLbl="fgAcc3" presStyleIdx="1" presStyleCnt="2">
        <dgm:presLayoutVars>
          <dgm:chPref val="3"/>
        </dgm:presLayoutVars>
      </dgm:prSet>
      <dgm:spPr/>
    </dgm:pt>
    <dgm:pt modelId="{6AE378A3-2EAA-4A99-8FED-502DD05DB1D9}" type="pres">
      <dgm:prSet presAssocID="{5D333FCC-71C8-4EF6-ACC1-09D22283B232}" presName="hierChild4" presStyleCnt="0"/>
      <dgm:spPr/>
    </dgm:pt>
  </dgm:ptLst>
  <dgm:cxnLst>
    <dgm:cxn modelId="{33B2E21A-CF9C-46F7-BF2D-EEF6BE6F885D}" srcId="{4F9C11D9-07D6-47F1-86B2-9CB000AE61D4}" destId="{5D333FCC-71C8-4EF6-ACC1-09D22283B232}" srcOrd="0" destOrd="0" parTransId="{1F2DE530-3302-44E9-ACE8-87A2EA3CA690}" sibTransId="{C2AC8CC4-E501-4F40-8E44-FBED3A94327E}"/>
    <dgm:cxn modelId="{BBADE931-FD1E-43F9-AF92-79951B436E33}" type="presOf" srcId="{3A400D1A-E88B-43AD-92A8-269A39E710EC}" destId="{0E6614DE-FE83-4C00-8286-8CC5306B388A}" srcOrd="0" destOrd="0" presId="urn:microsoft.com/office/officeart/2005/8/layout/hierarchy1"/>
    <dgm:cxn modelId="{63C0BC60-240C-49F2-93C3-713FD6E9D4E2}" type="presOf" srcId="{045E55AE-B89D-4DE1-8EF5-9265F27F5D73}" destId="{B8C2849E-54EF-4C85-94A4-A262B24E3C37}" srcOrd="0" destOrd="0" presId="urn:microsoft.com/office/officeart/2005/8/layout/hierarchy1"/>
    <dgm:cxn modelId="{0B46C968-505C-4CAA-B295-26D0C29C5359}" srcId="{CACAEBCD-413C-4420-9AC0-69853E328E2D}" destId="{FB9B4694-D3D4-4607-AF70-C354A65D03D5}" srcOrd="0" destOrd="0" parTransId="{3A400D1A-E88B-43AD-92A8-269A39E710EC}" sibTransId="{35B87AA9-38E9-4DFB-908C-71ACA6138C7E}"/>
    <dgm:cxn modelId="{2448CF57-FB45-4228-BB01-78BBFC872AD7}" type="presOf" srcId="{1F2DE530-3302-44E9-ACE8-87A2EA3CA690}" destId="{0524D028-FA96-47A1-925D-1FF866403624}" srcOrd="0" destOrd="0" presId="urn:microsoft.com/office/officeart/2005/8/layout/hierarchy1"/>
    <dgm:cxn modelId="{BCF0E387-16A1-4E83-A4FC-F3981AADE0CF}" type="presOf" srcId="{A55CFE04-825D-489E-B788-3F2AFF2732BC}" destId="{7DFD5DA3-F152-456C-BF0E-C962654947B4}" srcOrd="0" destOrd="0" presId="urn:microsoft.com/office/officeart/2005/8/layout/hierarchy1"/>
    <dgm:cxn modelId="{33A2938D-6D9C-4868-AB45-AC776A0CA8FD}" type="presOf" srcId="{5D333FCC-71C8-4EF6-ACC1-09D22283B232}" destId="{1DBCF4FA-ABD4-4E26-9382-098C8D0E1FE6}" srcOrd="0" destOrd="0" presId="urn:microsoft.com/office/officeart/2005/8/layout/hierarchy1"/>
    <dgm:cxn modelId="{44700993-CD75-4DE7-B35B-A32C63B62B35}" type="presOf" srcId="{50AE15EA-68E1-40AC-957B-B4424C2AE2DC}" destId="{F55EC675-962E-4FCC-87F8-032730F8E1D0}" srcOrd="0" destOrd="0" presId="urn:microsoft.com/office/officeart/2005/8/layout/hierarchy1"/>
    <dgm:cxn modelId="{F18522AD-02AA-41E6-8C1C-637141C06552}" type="presOf" srcId="{734D878C-805B-4528-AB19-A8A6CF3110FF}" destId="{D20D2123-3390-40E0-A8A4-6885D14B129A}" srcOrd="0" destOrd="0" presId="urn:microsoft.com/office/officeart/2005/8/layout/hierarchy1"/>
    <dgm:cxn modelId="{A8A20AB8-F8BB-4015-A070-4768540F7E66}" srcId="{50AE15EA-68E1-40AC-957B-B4424C2AE2DC}" destId="{4F9C11D9-07D6-47F1-86B2-9CB000AE61D4}" srcOrd="1" destOrd="0" parTransId="{734D878C-805B-4528-AB19-A8A6CF3110FF}" sibTransId="{6A6D6449-AC08-48B1-A0AE-B0D8EC84EAC3}"/>
    <dgm:cxn modelId="{A1C3B9D7-9797-4413-8E37-2DAC76CA1779}" type="presOf" srcId="{FB9B4694-D3D4-4607-AF70-C354A65D03D5}" destId="{352420C8-F7AA-4911-81DC-5C39861D367F}" srcOrd="0" destOrd="0" presId="urn:microsoft.com/office/officeart/2005/8/layout/hierarchy1"/>
    <dgm:cxn modelId="{EFE5E7DB-7F5C-4919-AD9A-7BEB2E769633}" type="presOf" srcId="{CACAEBCD-413C-4420-9AC0-69853E328E2D}" destId="{EA29EAB0-C09F-427F-9779-08DDA8F9C132}" srcOrd="0" destOrd="0" presId="urn:microsoft.com/office/officeart/2005/8/layout/hierarchy1"/>
    <dgm:cxn modelId="{007173E3-CD98-4254-8718-9349CECF01C1}" srcId="{50AE15EA-68E1-40AC-957B-B4424C2AE2DC}" destId="{CACAEBCD-413C-4420-9AC0-69853E328E2D}" srcOrd="0" destOrd="0" parTransId="{A55CFE04-825D-489E-B788-3F2AFF2732BC}" sibTransId="{C15FCD8E-910E-4BF8-ADA6-50FA545B5ACF}"/>
    <dgm:cxn modelId="{89389AF4-2D03-40B4-AC31-690B6AEAB42C}" type="presOf" srcId="{4F9C11D9-07D6-47F1-86B2-9CB000AE61D4}" destId="{A2EC67D8-4E6A-4006-A593-B689C00C3250}" srcOrd="0" destOrd="0" presId="urn:microsoft.com/office/officeart/2005/8/layout/hierarchy1"/>
    <dgm:cxn modelId="{588D18FB-1285-462B-A385-85CB11F13702}" srcId="{045E55AE-B89D-4DE1-8EF5-9265F27F5D73}" destId="{50AE15EA-68E1-40AC-957B-B4424C2AE2DC}" srcOrd="0" destOrd="0" parTransId="{37AAD285-E8EF-44D1-AA72-8A39A26A7DB1}" sibTransId="{A95A4DD9-7C70-44BC-A4F7-6BD16516E00B}"/>
    <dgm:cxn modelId="{7940A740-CBE0-49CD-A72D-FA1947D63615}" type="presParOf" srcId="{B8C2849E-54EF-4C85-94A4-A262B24E3C37}" destId="{AE3CA465-3689-49EE-B489-DC9D313C79F6}" srcOrd="0" destOrd="0" presId="urn:microsoft.com/office/officeart/2005/8/layout/hierarchy1"/>
    <dgm:cxn modelId="{551DB24D-845E-4D32-9ECB-A3D2BF664A65}" type="presParOf" srcId="{AE3CA465-3689-49EE-B489-DC9D313C79F6}" destId="{CC9F31EC-4658-47F2-A01E-9B98BCBA0FB2}" srcOrd="0" destOrd="0" presId="urn:microsoft.com/office/officeart/2005/8/layout/hierarchy1"/>
    <dgm:cxn modelId="{43AF4368-2C8F-4500-9B97-2CE06565FDB3}" type="presParOf" srcId="{CC9F31EC-4658-47F2-A01E-9B98BCBA0FB2}" destId="{C7C7177F-E89F-46B4-A3EE-3C8088C3F3CF}" srcOrd="0" destOrd="0" presId="urn:microsoft.com/office/officeart/2005/8/layout/hierarchy1"/>
    <dgm:cxn modelId="{1BAE5A73-98E1-4D6B-8074-1D24F1AFE462}" type="presParOf" srcId="{CC9F31EC-4658-47F2-A01E-9B98BCBA0FB2}" destId="{F55EC675-962E-4FCC-87F8-032730F8E1D0}" srcOrd="1" destOrd="0" presId="urn:microsoft.com/office/officeart/2005/8/layout/hierarchy1"/>
    <dgm:cxn modelId="{B0D98B6A-0961-4A0F-879E-CC14C15E074C}" type="presParOf" srcId="{AE3CA465-3689-49EE-B489-DC9D313C79F6}" destId="{093EF023-315E-4060-BD16-CB647D5E7352}" srcOrd="1" destOrd="0" presId="urn:microsoft.com/office/officeart/2005/8/layout/hierarchy1"/>
    <dgm:cxn modelId="{4F1A9E21-D0AF-439D-B348-A0B36C140080}" type="presParOf" srcId="{093EF023-315E-4060-BD16-CB647D5E7352}" destId="{7DFD5DA3-F152-456C-BF0E-C962654947B4}" srcOrd="0" destOrd="0" presId="urn:microsoft.com/office/officeart/2005/8/layout/hierarchy1"/>
    <dgm:cxn modelId="{286A7C04-48E8-4A17-A6A2-A54DC24E5A60}" type="presParOf" srcId="{093EF023-315E-4060-BD16-CB647D5E7352}" destId="{0D1E2114-79CB-4004-A293-F46D09F37972}" srcOrd="1" destOrd="0" presId="urn:microsoft.com/office/officeart/2005/8/layout/hierarchy1"/>
    <dgm:cxn modelId="{73143413-A389-4B87-9E33-5FE96E0CDC67}" type="presParOf" srcId="{0D1E2114-79CB-4004-A293-F46D09F37972}" destId="{85C0EB0F-768B-4509-8ACB-95954BCA5ED8}" srcOrd="0" destOrd="0" presId="urn:microsoft.com/office/officeart/2005/8/layout/hierarchy1"/>
    <dgm:cxn modelId="{5763612B-D3C1-4675-93CA-991ECCC0CED5}" type="presParOf" srcId="{85C0EB0F-768B-4509-8ACB-95954BCA5ED8}" destId="{C3F634F8-7148-4E34-B906-98CA0104C276}" srcOrd="0" destOrd="0" presId="urn:microsoft.com/office/officeart/2005/8/layout/hierarchy1"/>
    <dgm:cxn modelId="{A56D4D1F-E652-455E-9B96-A4E9F3173CA6}" type="presParOf" srcId="{85C0EB0F-768B-4509-8ACB-95954BCA5ED8}" destId="{EA29EAB0-C09F-427F-9779-08DDA8F9C132}" srcOrd="1" destOrd="0" presId="urn:microsoft.com/office/officeart/2005/8/layout/hierarchy1"/>
    <dgm:cxn modelId="{1E98D181-3567-4594-A24C-0B32B68CCD58}" type="presParOf" srcId="{0D1E2114-79CB-4004-A293-F46D09F37972}" destId="{3B1E9EA7-58F1-4C91-B67F-80204B5B05AE}" srcOrd="1" destOrd="0" presId="urn:microsoft.com/office/officeart/2005/8/layout/hierarchy1"/>
    <dgm:cxn modelId="{B533E8B8-1ABF-4DFD-AA3C-F870FCEE4CF7}" type="presParOf" srcId="{3B1E9EA7-58F1-4C91-B67F-80204B5B05AE}" destId="{0E6614DE-FE83-4C00-8286-8CC5306B388A}" srcOrd="0" destOrd="0" presId="urn:microsoft.com/office/officeart/2005/8/layout/hierarchy1"/>
    <dgm:cxn modelId="{026558FD-9329-428B-BB74-A8786CBE2686}" type="presParOf" srcId="{3B1E9EA7-58F1-4C91-B67F-80204B5B05AE}" destId="{CDEEB394-BB72-4563-B46B-3929F2505D28}" srcOrd="1" destOrd="0" presId="urn:microsoft.com/office/officeart/2005/8/layout/hierarchy1"/>
    <dgm:cxn modelId="{03C3EB04-C462-46C9-9246-F1AF1566243B}" type="presParOf" srcId="{CDEEB394-BB72-4563-B46B-3929F2505D28}" destId="{5E58111E-1824-4F58-9D61-34A4F899A2EE}" srcOrd="0" destOrd="0" presId="urn:microsoft.com/office/officeart/2005/8/layout/hierarchy1"/>
    <dgm:cxn modelId="{751E26E3-472F-4BC0-8ED1-6E8A27FCFE45}" type="presParOf" srcId="{5E58111E-1824-4F58-9D61-34A4F899A2EE}" destId="{3A43FB28-65B8-4A70-AC09-D15E91EADEDD}" srcOrd="0" destOrd="0" presId="urn:microsoft.com/office/officeart/2005/8/layout/hierarchy1"/>
    <dgm:cxn modelId="{B748B97E-9B8B-4B4C-8511-107240324637}" type="presParOf" srcId="{5E58111E-1824-4F58-9D61-34A4F899A2EE}" destId="{352420C8-F7AA-4911-81DC-5C39861D367F}" srcOrd="1" destOrd="0" presId="urn:microsoft.com/office/officeart/2005/8/layout/hierarchy1"/>
    <dgm:cxn modelId="{EF66AEFE-5B0D-459F-8B0A-23F62E704387}" type="presParOf" srcId="{CDEEB394-BB72-4563-B46B-3929F2505D28}" destId="{B0CB0B72-20C4-45C9-9BE2-B30F527A19D6}" srcOrd="1" destOrd="0" presId="urn:microsoft.com/office/officeart/2005/8/layout/hierarchy1"/>
    <dgm:cxn modelId="{B8C44470-53CC-4857-825F-35C8116EA64A}" type="presParOf" srcId="{093EF023-315E-4060-BD16-CB647D5E7352}" destId="{D20D2123-3390-40E0-A8A4-6885D14B129A}" srcOrd="2" destOrd="0" presId="urn:microsoft.com/office/officeart/2005/8/layout/hierarchy1"/>
    <dgm:cxn modelId="{C7AF64FD-9D2E-483A-8320-1F9B65213068}" type="presParOf" srcId="{093EF023-315E-4060-BD16-CB647D5E7352}" destId="{51E78096-2F42-43A1-994F-6F795CCC1CD2}" srcOrd="3" destOrd="0" presId="urn:microsoft.com/office/officeart/2005/8/layout/hierarchy1"/>
    <dgm:cxn modelId="{4CFE0023-8101-423D-B2C4-AB3D707F6AAD}" type="presParOf" srcId="{51E78096-2F42-43A1-994F-6F795CCC1CD2}" destId="{5A566B9E-02E4-4FAA-881E-CF25165AFB21}" srcOrd="0" destOrd="0" presId="urn:microsoft.com/office/officeart/2005/8/layout/hierarchy1"/>
    <dgm:cxn modelId="{D44F9E84-A535-4312-9B9A-2010127452F0}" type="presParOf" srcId="{5A566B9E-02E4-4FAA-881E-CF25165AFB21}" destId="{E1F88D13-BCCC-466D-85BF-B75F1F20F8E1}" srcOrd="0" destOrd="0" presId="urn:microsoft.com/office/officeart/2005/8/layout/hierarchy1"/>
    <dgm:cxn modelId="{DE9AD177-F02D-45FB-8331-6963700FC3C3}" type="presParOf" srcId="{5A566B9E-02E4-4FAA-881E-CF25165AFB21}" destId="{A2EC67D8-4E6A-4006-A593-B689C00C3250}" srcOrd="1" destOrd="0" presId="urn:microsoft.com/office/officeart/2005/8/layout/hierarchy1"/>
    <dgm:cxn modelId="{01B64D22-BB29-4493-B31F-6FCFE6563CD0}" type="presParOf" srcId="{51E78096-2F42-43A1-994F-6F795CCC1CD2}" destId="{E4745047-8693-4E07-8C18-56A6C5F6A66B}" srcOrd="1" destOrd="0" presId="urn:microsoft.com/office/officeart/2005/8/layout/hierarchy1"/>
    <dgm:cxn modelId="{7775CE28-DE61-4044-9DEC-E3A84AF242D2}" type="presParOf" srcId="{E4745047-8693-4E07-8C18-56A6C5F6A66B}" destId="{0524D028-FA96-47A1-925D-1FF866403624}" srcOrd="0" destOrd="0" presId="urn:microsoft.com/office/officeart/2005/8/layout/hierarchy1"/>
    <dgm:cxn modelId="{00199558-7C86-40B1-97ED-5A12D7307790}" type="presParOf" srcId="{E4745047-8693-4E07-8C18-56A6C5F6A66B}" destId="{A8809FB4-B1AD-4068-B986-7F8B59A15FE9}" srcOrd="1" destOrd="0" presId="urn:microsoft.com/office/officeart/2005/8/layout/hierarchy1"/>
    <dgm:cxn modelId="{0DD22AAE-3E98-4F5A-9C36-47E85AA305A9}" type="presParOf" srcId="{A8809FB4-B1AD-4068-B986-7F8B59A15FE9}" destId="{EFEFE237-037B-44AD-8F56-2DFBDC887467}" srcOrd="0" destOrd="0" presId="urn:microsoft.com/office/officeart/2005/8/layout/hierarchy1"/>
    <dgm:cxn modelId="{152A7E8A-1FBE-4EEA-BB8F-365CC463D40C}" type="presParOf" srcId="{EFEFE237-037B-44AD-8F56-2DFBDC887467}" destId="{4DEBCC53-0FCB-47A3-A3F3-DF8D0441D723}" srcOrd="0" destOrd="0" presId="urn:microsoft.com/office/officeart/2005/8/layout/hierarchy1"/>
    <dgm:cxn modelId="{1CD12588-E82F-4C1C-8F59-521D552D81D3}" type="presParOf" srcId="{EFEFE237-037B-44AD-8F56-2DFBDC887467}" destId="{1DBCF4FA-ABD4-4E26-9382-098C8D0E1FE6}" srcOrd="1" destOrd="0" presId="urn:microsoft.com/office/officeart/2005/8/layout/hierarchy1"/>
    <dgm:cxn modelId="{3989C8A5-3CB8-4D02-8CAD-FCEEC1EA0EB1}" type="presParOf" srcId="{A8809FB4-B1AD-4068-B986-7F8B59A15FE9}" destId="{6AE378A3-2EAA-4A99-8FED-502DD05DB1D9}" srcOrd="1" destOrd="0" presId="urn:microsoft.com/office/officeart/2005/8/layout/hierarchy1"/>
  </dgm:cxnLst>
  <dgm:bg/>
  <dgm:whole>
    <a:ln w="19050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08C69DB-50A1-4315-A9CA-5A3C9FA80AC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01FCA78B-43EC-43ED-BF4D-632DBECC8743}">
      <dgm:prSet/>
      <dgm:spPr/>
      <dgm:t>
        <a:bodyPr/>
        <a:lstStyle/>
        <a:p>
          <a:pPr rtl="0"/>
          <a:r>
            <a:rPr lang="ru-RU" b="1" dirty="0"/>
            <a:t>Наиболее значимые муниципальные программы:</a:t>
          </a:r>
          <a:br>
            <a:rPr lang="ru-RU" b="1" dirty="0"/>
          </a:br>
          <a:endParaRPr lang="ru-RU" dirty="0"/>
        </a:p>
      </dgm:t>
    </dgm:pt>
    <dgm:pt modelId="{D2331B93-238A-4061-A2B2-411AC202AAD0}" type="parTrans" cxnId="{648AACE7-07FE-40FB-A17D-DB62DD36CF25}">
      <dgm:prSet/>
      <dgm:spPr/>
      <dgm:t>
        <a:bodyPr/>
        <a:lstStyle/>
        <a:p>
          <a:endParaRPr lang="ru-RU"/>
        </a:p>
      </dgm:t>
    </dgm:pt>
    <dgm:pt modelId="{43D5E3DD-051A-407A-9B16-CE1301A9B287}" type="sibTrans" cxnId="{648AACE7-07FE-40FB-A17D-DB62DD36CF25}">
      <dgm:prSet/>
      <dgm:spPr/>
      <dgm:t>
        <a:bodyPr/>
        <a:lstStyle/>
        <a:p>
          <a:endParaRPr lang="ru-RU"/>
        </a:p>
      </dgm:t>
    </dgm:pt>
    <dgm:pt modelId="{20EA67CE-8D7F-4EEF-A6EB-FB1744604BB7}" type="pres">
      <dgm:prSet presAssocID="{A08C69DB-50A1-4315-A9CA-5A3C9FA80AC0}" presName="linear" presStyleCnt="0">
        <dgm:presLayoutVars>
          <dgm:animLvl val="lvl"/>
          <dgm:resizeHandles val="exact"/>
        </dgm:presLayoutVars>
      </dgm:prSet>
      <dgm:spPr/>
    </dgm:pt>
    <dgm:pt modelId="{A0FC5889-A6CA-48A2-A3FD-DEE17A814560}" type="pres">
      <dgm:prSet presAssocID="{01FCA78B-43EC-43ED-BF4D-632DBECC874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03B0303-CB0F-4308-8047-1C2B5622E0C5}" type="presOf" srcId="{A08C69DB-50A1-4315-A9CA-5A3C9FA80AC0}" destId="{20EA67CE-8D7F-4EEF-A6EB-FB1744604BB7}" srcOrd="0" destOrd="0" presId="urn:microsoft.com/office/officeart/2005/8/layout/vList2"/>
    <dgm:cxn modelId="{F8A8D871-044F-4FFF-8C45-E626C67E9CFA}" type="presOf" srcId="{01FCA78B-43EC-43ED-BF4D-632DBECC8743}" destId="{A0FC5889-A6CA-48A2-A3FD-DEE17A814560}" srcOrd="0" destOrd="0" presId="urn:microsoft.com/office/officeart/2005/8/layout/vList2"/>
    <dgm:cxn modelId="{648AACE7-07FE-40FB-A17D-DB62DD36CF25}" srcId="{A08C69DB-50A1-4315-A9CA-5A3C9FA80AC0}" destId="{01FCA78B-43EC-43ED-BF4D-632DBECC8743}" srcOrd="0" destOrd="0" parTransId="{D2331B93-238A-4061-A2B2-411AC202AAD0}" sibTransId="{43D5E3DD-051A-407A-9B16-CE1301A9B287}"/>
    <dgm:cxn modelId="{00300010-FD54-459E-A031-CCF41E46A3D9}" type="presParOf" srcId="{20EA67CE-8D7F-4EEF-A6EB-FB1744604BB7}" destId="{A0FC5889-A6CA-48A2-A3FD-DEE17A8145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EA18C8-A9DE-4F41-895D-DDB17C3AE0C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4F35348-02F2-4464-B328-7670017EF741}">
      <dgm:prSet phldrT="[Текст]" custT="1"/>
      <dgm:spPr/>
      <dgm:t>
        <a:bodyPr/>
        <a:lstStyle/>
        <a:p>
          <a:r>
            <a:rPr lang="ru-RU" sz="1800" dirty="0"/>
            <a:t>Утверждена  постановлением администрации Спасского муниципального округа от 2 ноября 2023 года № 1098 «Об утверждении муниципальной программы «Развитие образования Спасского муниципального округа Нижегородской области на 2024-2026 годы ».</a:t>
          </a:r>
        </a:p>
      </dgm:t>
    </dgm:pt>
    <dgm:pt modelId="{AD442783-60C9-4165-AAA8-A74C6C87B97B}" type="parTrans" cxnId="{9B345195-CADF-4248-9EA8-7E8ECC41E647}">
      <dgm:prSet/>
      <dgm:spPr/>
      <dgm:t>
        <a:bodyPr/>
        <a:lstStyle/>
        <a:p>
          <a:endParaRPr lang="ru-RU"/>
        </a:p>
      </dgm:t>
    </dgm:pt>
    <dgm:pt modelId="{0172C6D2-F155-4A75-A360-A8A5C4562A34}" type="sibTrans" cxnId="{9B345195-CADF-4248-9EA8-7E8ECC41E647}">
      <dgm:prSet/>
      <dgm:spPr/>
      <dgm:t>
        <a:bodyPr/>
        <a:lstStyle/>
        <a:p>
          <a:endParaRPr lang="ru-RU"/>
        </a:p>
      </dgm:t>
    </dgm:pt>
    <dgm:pt modelId="{2CDF960E-4E48-48D9-891D-D64D836D534F}">
      <dgm:prSet phldrT="[Текст]" custT="1"/>
      <dgm:spPr/>
      <dgm:t>
        <a:bodyPr/>
        <a:lstStyle/>
        <a:p>
          <a:r>
            <a:rPr lang="ru-RU" sz="1800" dirty="0"/>
            <a:t>Цель муниципальной программы - формирование на территории Спасского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округа, ожиданиям  общества и каждого гражданина</a:t>
          </a:r>
        </a:p>
      </dgm:t>
    </dgm:pt>
    <dgm:pt modelId="{FAC0F7CC-D3A2-4AAE-B84F-05EE22E929FB}" type="parTrans" cxnId="{F35ABC89-4166-4EC7-8E5E-C050F3760BCA}">
      <dgm:prSet/>
      <dgm:spPr/>
      <dgm:t>
        <a:bodyPr/>
        <a:lstStyle/>
        <a:p>
          <a:endParaRPr lang="ru-RU"/>
        </a:p>
      </dgm:t>
    </dgm:pt>
    <dgm:pt modelId="{B3881BEF-DC21-4F9A-A253-F4BC6AA6F176}" type="sibTrans" cxnId="{F35ABC89-4166-4EC7-8E5E-C050F3760BCA}">
      <dgm:prSet/>
      <dgm:spPr/>
      <dgm:t>
        <a:bodyPr/>
        <a:lstStyle/>
        <a:p>
          <a:endParaRPr lang="ru-RU"/>
        </a:p>
      </dgm:t>
    </dgm:pt>
    <dgm:pt modelId="{D65744EC-7EE8-4AE0-B8B0-55B18E0B504C}">
      <dgm:prSet phldrT="[Текст]" custT="1"/>
      <dgm:spPr/>
      <dgm:t>
        <a:bodyPr/>
        <a:lstStyle/>
        <a:p>
          <a:r>
            <a:rPr lang="ru-RU" sz="1800" dirty="0"/>
            <a:t>Муниципальный заказчик-координатор – Управление образования Спасского муниципального округа Нижегородской области.</a:t>
          </a:r>
        </a:p>
      </dgm:t>
    </dgm:pt>
    <dgm:pt modelId="{9ACFD1E4-0F66-46F6-A0D3-3417E7A27960}" type="parTrans" cxnId="{B780C2D6-B470-4750-9D18-61B113BC438B}">
      <dgm:prSet/>
      <dgm:spPr/>
      <dgm:t>
        <a:bodyPr/>
        <a:lstStyle/>
        <a:p>
          <a:endParaRPr lang="ru-RU"/>
        </a:p>
      </dgm:t>
    </dgm:pt>
    <dgm:pt modelId="{15B492F8-2BE9-4272-A443-FA81D54B85F3}" type="sibTrans" cxnId="{B780C2D6-B470-4750-9D18-61B113BC438B}">
      <dgm:prSet/>
      <dgm:spPr/>
      <dgm:t>
        <a:bodyPr/>
        <a:lstStyle/>
        <a:p>
          <a:endParaRPr lang="ru-RU"/>
        </a:p>
      </dgm:t>
    </dgm:pt>
    <dgm:pt modelId="{608EDD46-1E9D-4265-96B0-3EDC4D89A5A5}" type="pres">
      <dgm:prSet presAssocID="{58EA18C8-A9DE-4F41-895D-DDB17C3AE0CF}" presName="linearFlow" presStyleCnt="0">
        <dgm:presLayoutVars>
          <dgm:resizeHandles val="exact"/>
        </dgm:presLayoutVars>
      </dgm:prSet>
      <dgm:spPr/>
    </dgm:pt>
    <dgm:pt modelId="{42E7942D-85C9-44F9-BEC7-24B6E1D91F2C}" type="pres">
      <dgm:prSet presAssocID="{E4F35348-02F2-4464-B328-7670017EF741}" presName="node" presStyleLbl="node1" presStyleIdx="0" presStyleCnt="3" custScaleX="413349" custScaleY="131822">
        <dgm:presLayoutVars>
          <dgm:bulletEnabled val="1"/>
        </dgm:presLayoutVars>
      </dgm:prSet>
      <dgm:spPr/>
    </dgm:pt>
    <dgm:pt modelId="{283B8C92-1E0E-4DA6-8BAB-780786705E19}" type="pres">
      <dgm:prSet presAssocID="{0172C6D2-F155-4A75-A360-A8A5C4562A34}" presName="sibTrans" presStyleLbl="sibTrans2D1" presStyleIdx="0" presStyleCnt="2"/>
      <dgm:spPr/>
    </dgm:pt>
    <dgm:pt modelId="{F30A077D-AF5E-4674-8495-AD9CCD64E8B9}" type="pres">
      <dgm:prSet presAssocID="{0172C6D2-F155-4A75-A360-A8A5C4562A34}" presName="connectorText" presStyleLbl="sibTrans2D1" presStyleIdx="0" presStyleCnt="2"/>
      <dgm:spPr/>
    </dgm:pt>
    <dgm:pt modelId="{1AFD66B3-7C98-4350-B057-0BA085A32BF3}" type="pres">
      <dgm:prSet presAssocID="{2CDF960E-4E48-48D9-891D-D64D836D534F}" presName="node" presStyleLbl="node1" presStyleIdx="1" presStyleCnt="3" custScaleX="413349" custScaleY="149534" custLinFactNeighborX="-773" custLinFactNeighborY="24391">
        <dgm:presLayoutVars>
          <dgm:bulletEnabled val="1"/>
        </dgm:presLayoutVars>
      </dgm:prSet>
      <dgm:spPr/>
    </dgm:pt>
    <dgm:pt modelId="{5E75B09A-C7D4-4C48-8ABB-CB70E47DEBF2}" type="pres">
      <dgm:prSet presAssocID="{B3881BEF-DC21-4F9A-A253-F4BC6AA6F176}" presName="sibTrans" presStyleLbl="sibTrans2D1" presStyleIdx="1" presStyleCnt="2"/>
      <dgm:spPr/>
    </dgm:pt>
    <dgm:pt modelId="{AE996287-01C7-46FF-B0EA-3F21D692A55A}" type="pres">
      <dgm:prSet presAssocID="{B3881BEF-DC21-4F9A-A253-F4BC6AA6F176}" presName="connectorText" presStyleLbl="sibTrans2D1" presStyleIdx="1" presStyleCnt="2"/>
      <dgm:spPr/>
    </dgm:pt>
    <dgm:pt modelId="{EDD0A488-4B4D-4827-A7C0-5154C14D20F2}" type="pres">
      <dgm:prSet presAssocID="{D65744EC-7EE8-4AE0-B8B0-55B18E0B504C}" presName="node" presStyleLbl="node1" presStyleIdx="2" presStyleCnt="3" custScaleX="413349">
        <dgm:presLayoutVars>
          <dgm:bulletEnabled val="1"/>
        </dgm:presLayoutVars>
      </dgm:prSet>
      <dgm:spPr/>
    </dgm:pt>
  </dgm:ptLst>
  <dgm:cxnLst>
    <dgm:cxn modelId="{AA5E2A25-43E3-44D1-BAAB-EF76CAFF6935}" type="presOf" srcId="{D65744EC-7EE8-4AE0-B8B0-55B18E0B504C}" destId="{EDD0A488-4B4D-4827-A7C0-5154C14D20F2}" srcOrd="0" destOrd="0" presId="urn:microsoft.com/office/officeart/2005/8/layout/process2"/>
    <dgm:cxn modelId="{F5612127-23DE-41BC-B6EF-7EB471DB0FDA}" type="presOf" srcId="{B3881BEF-DC21-4F9A-A253-F4BC6AA6F176}" destId="{5E75B09A-C7D4-4C48-8ABB-CB70E47DEBF2}" srcOrd="0" destOrd="0" presId="urn:microsoft.com/office/officeart/2005/8/layout/process2"/>
    <dgm:cxn modelId="{A2EDF945-FB01-4458-8A83-65199CE6D978}" type="presOf" srcId="{58EA18C8-A9DE-4F41-895D-DDB17C3AE0CF}" destId="{608EDD46-1E9D-4265-96B0-3EDC4D89A5A5}" srcOrd="0" destOrd="0" presId="urn:microsoft.com/office/officeart/2005/8/layout/process2"/>
    <dgm:cxn modelId="{FD9A9B47-6B88-4D90-B9BC-541893BB14E8}" type="presOf" srcId="{E4F35348-02F2-4464-B328-7670017EF741}" destId="{42E7942D-85C9-44F9-BEC7-24B6E1D91F2C}" srcOrd="0" destOrd="0" presId="urn:microsoft.com/office/officeart/2005/8/layout/process2"/>
    <dgm:cxn modelId="{F35ABC89-4166-4EC7-8E5E-C050F3760BCA}" srcId="{58EA18C8-A9DE-4F41-895D-DDB17C3AE0CF}" destId="{2CDF960E-4E48-48D9-891D-D64D836D534F}" srcOrd="1" destOrd="0" parTransId="{FAC0F7CC-D3A2-4AAE-B84F-05EE22E929FB}" sibTransId="{B3881BEF-DC21-4F9A-A253-F4BC6AA6F176}"/>
    <dgm:cxn modelId="{2CF3858E-A4A5-4D4E-8A19-7F3732BA4232}" type="presOf" srcId="{2CDF960E-4E48-48D9-891D-D64D836D534F}" destId="{1AFD66B3-7C98-4350-B057-0BA085A32BF3}" srcOrd="0" destOrd="0" presId="urn:microsoft.com/office/officeart/2005/8/layout/process2"/>
    <dgm:cxn modelId="{9B345195-CADF-4248-9EA8-7E8ECC41E647}" srcId="{58EA18C8-A9DE-4F41-895D-DDB17C3AE0CF}" destId="{E4F35348-02F2-4464-B328-7670017EF741}" srcOrd="0" destOrd="0" parTransId="{AD442783-60C9-4165-AAA8-A74C6C87B97B}" sibTransId="{0172C6D2-F155-4A75-A360-A8A5C4562A34}"/>
    <dgm:cxn modelId="{BB3248B3-3AD5-4F25-B9E2-57D167644BE5}" type="presOf" srcId="{0172C6D2-F155-4A75-A360-A8A5C4562A34}" destId="{283B8C92-1E0E-4DA6-8BAB-780786705E19}" srcOrd="0" destOrd="0" presId="urn:microsoft.com/office/officeart/2005/8/layout/process2"/>
    <dgm:cxn modelId="{CB106EC2-AF26-4ADE-AA09-A8A84A92C86B}" type="presOf" srcId="{0172C6D2-F155-4A75-A360-A8A5C4562A34}" destId="{F30A077D-AF5E-4674-8495-AD9CCD64E8B9}" srcOrd="1" destOrd="0" presId="urn:microsoft.com/office/officeart/2005/8/layout/process2"/>
    <dgm:cxn modelId="{3B6D64CB-FDAF-49DE-9E25-B9056EB0B237}" type="presOf" srcId="{B3881BEF-DC21-4F9A-A253-F4BC6AA6F176}" destId="{AE996287-01C7-46FF-B0EA-3F21D692A55A}" srcOrd="1" destOrd="0" presId="urn:microsoft.com/office/officeart/2005/8/layout/process2"/>
    <dgm:cxn modelId="{B780C2D6-B470-4750-9D18-61B113BC438B}" srcId="{58EA18C8-A9DE-4F41-895D-DDB17C3AE0CF}" destId="{D65744EC-7EE8-4AE0-B8B0-55B18E0B504C}" srcOrd="2" destOrd="0" parTransId="{9ACFD1E4-0F66-46F6-A0D3-3417E7A27960}" sibTransId="{15B492F8-2BE9-4272-A443-FA81D54B85F3}"/>
    <dgm:cxn modelId="{1F083A56-596E-4191-AE1F-D34FADF191FE}" type="presParOf" srcId="{608EDD46-1E9D-4265-96B0-3EDC4D89A5A5}" destId="{42E7942D-85C9-44F9-BEC7-24B6E1D91F2C}" srcOrd="0" destOrd="0" presId="urn:microsoft.com/office/officeart/2005/8/layout/process2"/>
    <dgm:cxn modelId="{538D9F4B-CDC9-4653-B554-59EFB80F00DA}" type="presParOf" srcId="{608EDD46-1E9D-4265-96B0-3EDC4D89A5A5}" destId="{283B8C92-1E0E-4DA6-8BAB-780786705E19}" srcOrd="1" destOrd="0" presId="urn:microsoft.com/office/officeart/2005/8/layout/process2"/>
    <dgm:cxn modelId="{E28DAD52-F3FA-4854-9D0A-87ED4091107A}" type="presParOf" srcId="{283B8C92-1E0E-4DA6-8BAB-780786705E19}" destId="{F30A077D-AF5E-4674-8495-AD9CCD64E8B9}" srcOrd="0" destOrd="0" presId="urn:microsoft.com/office/officeart/2005/8/layout/process2"/>
    <dgm:cxn modelId="{5AA350FA-FF0F-4503-8918-91A7CDDAEA2F}" type="presParOf" srcId="{608EDD46-1E9D-4265-96B0-3EDC4D89A5A5}" destId="{1AFD66B3-7C98-4350-B057-0BA085A32BF3}" srcOrd="2" destOrd="0" presId="urn:microsoft.com/office/officeart/2005/8/layout/process2"/>
    <dgm:cxn modelId="{2A20D97A-BBCA-4CD0-BEF9-C19F01A5DAC2}" type="presParOf" srcId="{608EDD46-1E9D-4265-96B0-3EDC4D89A5A5}" destId="{5E75B09A-C7D4-4C48-8ABB-CB70E47DEBF2}" srcOrd="3" destOrd="0" presId="urn:microsoft.com/office/officeart/2005/8/layout/process2"/>
    <dgm:cxn modelId="{B17028D2-ACF7-4149-8AD9-9F20F20D5398}" type="presParOf" srcId="{5E75B09A-C7D4-4C48-8ABB-CB70E47DEBF2}" destId="{AE996287-01C7-46FF-B0EA-3F21D692A55A}" srcOrd="0" destOrd="0" presId="urn:microsoft.com/office/officeart/2005/8/layout/process2"/>
    <dgm:cxn modelId="{08DB9083-5E31-44B3-9C50-101AD28793B8}" type="presParOf" srcId="{608EDD46-1E9D-4265-96B0-3EDC4D89A5A5}" destId="{EDD0A488-4B4D-4827-A7C0-5154C14D20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D660FE-C43B-485E-BE1E-4ABBFBC4104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8332050-185F-41DC-A95C-ADD047B17CE7}">
      <dgm:prSet phldrT="[Текст]" custT="1"/>
      <dgm:spPr/>
      <dgm:t>
        <a:bodyPr/>
        <a:lstStyle/>
        <a:p>
          <a:r>
            <a:rPr lang="ru-RU" sz="1800" dirty="0"/>
            <a:t>Утверждена постановлением администрации Спасского муниципального района от  28 октября 2025 г. № 937 «Об утверждении Муниципальной программы «Развитие культуры Спасского муниципального округа Нижегородской области на 2026-2030 годы»</a:t>
          </a:r>
        </a:p>
      </dgm:t>
    </dgm:pt>
    <dgm:pt modelId="{5A4F70FE-ECD1-41C1-858C-60B3EB8CDCE2}" type="parTrans" cxnId="{92E75C54-77AB-47BA-B1A3-82C58D03E7CD}">
      <dgm:prSet/>
      <dgm:spPr/>
      <dgm:t>
        <a:bodyPr/>
        <a:lstStyle/>
        <a:p>
          <a:endParaRPr lang="ru-RU"/>
        </a:p>
      </dgm:t>
    </dgm:pt>
    <dgm:pt modelId="{2CD64B23-F9E8-46D0-B7B2-E2DDF69BB929}" type="sibTrans" cxnId="{92E75C54-77AB-47BA-B1A3-82C58D03E7CD}">
      <dgm:prSet/>
      <dgm:spPr/>
      <dgm:t>
        <a:bodyPr/>
        <a:lstStyle/>
        <a:p>
          <a:endParaRPr lang="ru-RU"/>
        </a:p>
      </dgm:t>
    </dgm:pt>
    <dgm:pt modelId="{C8D7B630-13E3-4559-BE1B-D17538F9EB73}">
      <dgm:prSet phldrT="[Текст]" custT="1"/>
      <dgm:spPr/>
      <dgm:t>
        <a:bodyPr/>
        <a:lstStyle/>
        <a:p>
          <a:r>
            <a:rPr lang="ru-RU" sz="1800" dirty="0"/>
            <a:t>Цель муниципальной программы - создание условий и возможностей для повышения роли культуры в воспитании и  просвещении населения Спасского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 и повышение туристической привлекательности округа</a:t>
          </a:r>
        </a:p>
      </dgm:t>
    </dgm:pt>
    <dgm:pt modelId="{FA791A8D-2617-487A-84BD-DD581AD9FCCC}" type="parTrans" cxnId="{AA5501F6-8DF4-417B-A768-4CEE22C074D6}">
      <dgm:prSet/>
      <dgm:spPr/>
      <dgm:t>
        <a:bodyPr/>
        <a:lstStyle/>
        <a:p>
          <a:endParaRPr lang="ru-RU"/>
        </a:p>
      </dgm:t>
    </dgm:pt>
    <dgm:pt modelId="{05B84FF6-1DF3-453A-8414-547A4FD74D0A}" type="sibTrans" cxnId="{AA5501F6-8DF4-417B-A768-4CEE22C074D6}">
      <dgm:prSet/>
      <dgm:spPr/>
      <dgm:t>
        <a:bodyPr/>
        <a:lstStyle/>
        <a:p>
          <a:endParaRPr lang="ru-RU"/>
        </a:p>
      </dgm:t>
    </dgm:pt>
    <dgm:pt modelId="{9ADAB535-B722-40DC-A22F-D52034C71082}">
      <dgm:prSet phldrT="[Текст]" custT="1"/>
      <dgm:spPr/>
      <dgm:t>
        <a:bodyPr/>
        <a:lstStyle/>
        <a:p>
          <a:r>
            <a:rPr lang="ru-RU" sz="1800" dirty="0"/>
            <a:t>Муниципальный заказчик-координатор – Управление культуры, молодежи, спорта и туризма Спасского муниципального округа.</a:t>
          </a:r>
        </a:p>
      </dgm:t>
    </dgm:pt>
    <dgm:pt modelId="{9D61C460-E6B8-4915-BBE8-5E2EC278606F}" type="parTrans" cxnId="{B601C901-C20C-49FE-9BBD-72EF545B83B2}">
      <dgm:prSet/>
      <dgm:spPr/>
      <dgm:t>
        <a:bodyPr/>
        <a:lstStyle/>
        <a:p>
          <a:endParaRPr lang="ru-RU"/>
        </a:p>
      </dgm:t>
    </dgm:pt>
    <dgm:pt modelId="{8B4265E9-913E-4E5E-A633-4B5D37B047E4}" type="sibTrans" cxnId="{B601C901-C20C-49FE-9BBD-72EF545B83B2}">
      <dgm:prSet/>
      <dgm:spPr/>
      <dgm:t>
        <a:bodyPr/>
        <a:lstStyle/>
        <a:p>
          <a:endParaRPr lang="ru-RU"/>
        </a:p>
      </dgm:t>
    </dgm:pt>
    <dgm:pt modelId="{5E66C3BB-732E-4A8D-929A-FBFE9B5032B4}" type="pres">
      <dgm:prSet presAssocID="{62D660FE-C43B-485E-BE1E-4ABBFBC4104B}" presName="linearFlow" presStyleCnt="0">
        <dgm:presLayoutVars>
          <dgm:resizeHandles val="exact"/>
        </dgm:presLayoutVars>
      </dgm:prSet>
      <dgm:spPr/>
    </dgm:pt>
    <dgm:pt modelId="{7214BBF0-1347-4DF0-8CA6-97A26E890800}" type="pres">
      <dgm:prSet presAssocID="{08332050-185F-41DC-A95C-ADD047B17CE7}" presName="node" presStyleLbl="node1" presStyleIdx="0" presStyleCnt="3" custScaleX="199888">
        <dgm:presLayoutVars>
          <dgm:bulletEnabled val="1"/>
        </dgm:presLayoutVars>
      </dgm:prSet>
      <dgm:spPr/>
    </dgm:pt>
    <dgm:pt modelId="{7BDC2A21-BE82-4AAF-8F7B-3397FFCD3187}" type="pres">
      <dgm:prSet presAssocID="{2CD64B23-F9E8-46D0-B7B2-E2DDF69BB929}" presName="sibTrans" presStyleLbl="sibTrans2D1" presStyleIdx="0" presStyleCnt="2"/>
      <dgm:spPr/>
    </dgm:pt>
    <dgm:pt modelId="{1BE99A19-298F-4460-8FC2-B83712F79776}" type="pres">
      <dgm:prSet presAssocID="{2CD64B23-F9E8-46D0-B7B2-E2DDF69BB929}" presName="connectorText" presStyleLbl="sibTrans2D1" presStyleIdx="0" presStyleCnt="2"/>
      <dgm:spPr/>
    </dgm:pt>
    <dgm:pt modelId="{0729EEBE-CA8B-4306-B14F-F8C0E8F5AEBB}" type="pres">
      <dgm:prSet presAssocID="{C8D7B630-13E3-4559-BE1B-D17538F9EB73}" presName="node" presStyleLbl="node1" presStyleIdx="1" presStyleCnt="3" custScaleX="199888" custScaleY="151944">
        <dgm:presLayoutVars>
          <dgm:bulletEnabled val="1"/>
        </dgm:presLayoutVars>
      </dgm:prSet>
      <dgm:spPr/>
    </dgm:pt>
    <dgm:pt modelId="{67DD6F1F-5E41-4691-9CFB-F997B2734A38}" type="pres">
      <dgm:prSet presAssocID="{05B84FF6-1DF3-453A-8414-547A4FD74D0A}" presName="sibTrans" presStyleLbl="sibTrans2D1" presStyleIdx="1" presStyleCnt="2"/>
      <dgm:spPr/>
    </dgm:pt>
    <dgm:pt modelId="{E4A91C39-0D97-4538-88E1-D6046B51B8EA}" type="pres">
      <dgm:prSet presAssocID="{05B84FF6-1DF3-453A-8414-547A4FD74D0A}" presName="connectorText" presStyleLbl="sibTrans2D1" presStyleIdx="1" presStyleCnt="2"/>
      <dgm:spPr/>
    </dgm:pt>
    <dgm:pt modelId="{B0BBE06C-25C2-4F6F-B686-E138956CE3F0}" type="pres">
      <dgm:prSet presAssocID="{9ADAB535-B722-40DC-A22F-D52034C71082}" presName="node" presStyleLbl="node1" presStyleIdx="2" presStyleCnt="3" custScaleX="199888" custScaleY="55464">
        <dgm:presLayoutVars>
          <dgm:bulletEnabled val="1"/>
        </dgm:presLayoutVars>
      </dgm:prSet>
      <dgm:spPr/>
    </dgm:pt>
  </dgm:ptLst>
  <dgm:cxnLst>
    <dgm:cxn modelId="{B601C901-C20C-49FE-9BBD-72EF545B83B2}" srcId="{62D660FE-C43B-485E-BE1E-4ABBFBC4104B}" destId="{9ADAB535-B722-40DC-A22F-D52034C71082}" srcOrd="2" destOrd="0" parTransId="{9D61C460-E6B8-4915-BBE8-5E2EC278606F}" sibTransId="{8B4265E9-913E-4E5E-A633-4B5D37B047E4}"/>
    <dgm:cxn modelId="{3386700F-98BA-4CC8-8B6D-863C248EBF3D}" type="presOf" srcId="{2CD64B23-F9E8-46D0-B7B2-E2DDF69BB929}" destId="{1BE99A19-298F-4460-8FC2-B83712F79776}" srcOrd="1" destOrd="0" presId="urn:microsoft.com/office/officeart/2005/8/layout/process2"/>
    <dgm:cxn modelId="{CE06E214-BCEA-4729-A65E-8F52EFBD85D4}" type="presOf" srcId="{C8D7B630-13E3-4559-BE1B-D17538F9EB73}" destId="{0729EEBE-CA8B-4306-B14F-F8C0E8F5AEBB}" srcOrd="0" destOrd="0" presId="urn:microsoft.com/office/officeart/2005/8/layout/process2"/>
    <dgm:cxn modelId="{56845936-46BA-4E3E-A95C-F0C5F5C654C5}" type="presOf" srcId="{08332050-185F-41DC-A95C-ADD047B17CE7}" destId="{7214BBF0-1347-4DF0-8CA6-97A26E890800}" srcOrd="0" destOrd="0" presId="urn:microsoft.com/office/officeart/2005/8/layout/process2"/>
    <dgm:cxn modelId="{38D69340-3E4E-401E-80CC-B7D07F90CC8E}" type="presOf" srcId="{05B84FF6-1DF3-453A-8414-547A4FD74D0A}" destId="{E4A91C39-0D97-4538-88E1-D6046B51B8EA}" srcOrd="1" destOrd="0" presId="urn:microsoft.com/office/officeart/2005/8/layout/process2"/>
    <dgm:cxn modelId="{92E75C54-77AB-47BA-B1A3-82C58D03E7CD}" srcId="{62D660FE-C43B-485E-BE1E-4ABBFBC4104B}" destId="{08332050-185F-41DC-A95C-ADD047B17CE7}" srcOrd="0" destOrd="0" parTransId="{5A4F70FE-ECD1-41C1-858C-60B3EB8CDCE2}" sibTransId="{2CD64B23-F9E8-46D0-B7B2-E2DDF69BB929}"/>
    <dgm:cxn modelId="{F1AD957D-6AAB-45AB-B59E-A122814C3CC2}" type="presOf" srcId="{2CD64B23-F9E8-46D0-B7B2-E2DDF69BB929}" destId="{7BDC2A21-BE82-4AAF-8F7B-3397FFCD3187}" srcOrd="0" destOrd="0" presId="urn:microsoft.com/office/officeart/2005/8/layout/process2"/>
    <dgm:cxn modelId="{2D874D9F-D1B1-42F8-A5BB-761CC260B394}" type="presOf" srcId="{62D660FE-C43B-485E-BE1E-4ABBFBC4104B}" destId="{5E66C3BB-732E-4A8D-929A-FBFE9B5032B4}" srcOrd="0" destOrd="0" presId="urn:microsoft.com/office/officeart/2005/8/layout/process2"/>
    <dgm:cxn modelId="{4244A7AB-E2FE-44D0-AE8F-80C41C013EBD}" type="presOf" srcId="{05B84FF6-1DF3-453A-8414-547A4FD74D0A}" destId="{67DD6F1F-5E41-4691-9CFB-F997B2734A38}" srcOrd="0" destOrd="0" presId="urn:microsoft.com/office/officeart/2005/8/layout/process2"/>
    <dgm:cxn modelId="{228599CF-C8D7-4F9A-A3B3-97AF17746DD7}" type="presOf" srcId="{9ADAB535-B722-40DC-A22F-D52034C71082}" destId="{B0BBE06C-25C2-4F6F-B686-E138956CE3F0}" srcOrd="0" destOrd="0" presId="urn:microsoft.com/office/officeart/2005/8/layout/process2"/>
    <dgm:cxn modelId="{AA5501F6-8DF4-417B-A768-4CEE22C074D6}" srcId="{62D660FE-C43B-485E-BE1E-4ABBFBC4104B}" destId="{C8D7B630-13E3-4559-BE1B-D17538F9EB73}" srcOrd="1" destOrd="0" parTransId="{FA791A8D-2617-487A-84BD-DD581AD9FCCC}" sibTransId="{05B84FF6-1DF3-453A-8414-547A4FD74D0A}"/>
    <dgm:cxn modelId="{9E3FC4F8-AB91-48E6-A0DA-29510AFA68E6}" type="presParOf" srcId="{5E66C3BB-732E-4A8D-929A-FBFE9B5032B4}" destId="{7214BBF0-1347-4DF0-8CA6-97A26E890800}" srcOrd="0" destOrd="0" presId="urn:microsoft.com/office/officeart/2005/8/layout/process2"/>
    <dgm:cxn modelId="{55270C95-4F93-4D6F-8B97-F1248268D529}" type="presParOf" srcId="{5E66C3BB-732E-4A8D-929A-FBFE9B5032B4}" destId="{7BDC2A21-BE82-4AAF-8F7B-3397FFCD3187}" srcOrd="1" destOrd="0" presId="urn:microsoft.com/office/officeart/2005/8/layout/process2"/>
    <dgm:cxn modelId="{ADFDF5D1-6552-4C5D-B9C8-6C78CD8C709A}" type="presParOf" srcId="{7BDC2A21-BE82-4AAF-8F7B-3397FFCD3187}" destId="{1BE99A19-298F-4460-8FC2-B83712F79776}" srcOrd="0" destOrd="0" presId="urn:microsoft.com/office/officeart/2005/8/layout/process2"/>
    <dgm:cxn modelId="{B3D284C0-B8BF-4776-B12C-AD4462781C0B}" type="presParOf" srcId="{5E66C3BB-732E-4A8D-929A-FBFE9B5032B4}" destId="{0729EEBE-CA8B-4306-B14F-F8C0E8F5AEBB}" srcOrd="2" destOrd="0" presId="urn:microsoft.com/office/officeart/2005/8/layout/process2"/>
    <dgm:cxn modelId="{D5C9E935-96C4-461E-A4FF-924E4BEE0CF8}" type="presParOf" srcId="{5E66C3BB-732E-4A8D-929A-FBFE9B5032B4}" destId="{67DD6F1F-5E41-4691-9CFB-F997B2734A38}" srcOrd="3" destOrd="0" presId="urn:microsoft.com/office/officeart/2005/8/layout/process2"/>
    <dgm:cxn modelId="{9ABACB54-030E-48CB-B42D-2B5D0538757C}" type="presParOf" srcId="{67DD6F1F-5E41-4691-9CFB-F997B2734A38}" destId="{E4A91C39-0D97-4538-88E1-D6046B51B8EA}" srcOrd="0" destOrd="0" presId="urn:microsoft.com/office/officeart/2005/8/layout/process2"/>
    <dgm:cxn modelId="{BD1436E7-9DED-4003-9699-59D082E0029C}" type="presParOf" srcId="{5E66C3BB-732E-4A8D-929A-FBFE9B5032B4}" destId="{B0BBE06C-25C2-4F6F-B686-E138956CE3F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8F74A-485D-47E0-88D2-DF7A1EBA6E4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48CB7C85-AF9F-4412-B424-34AACE1BE172}">
      <dgm:prSet/>
      <dgm:spPr/>
      <dgm:t>
        <a:bodyPr/>
        <a:lstStyle/>
        <a:p>
          <a:pPr rtl="0"/>
          <a:r>
            <a:rPr lang="ru-RU" b="1" dirty="0"/>
            <a:t>Стадии бюджетного процесса</a:t>
          </a:r>
          <a:endParaRPr lang="ru-RU" dirty="0"/>
        </a:p>
      </dgm:t>
    </dgm:pt>
    <dgm:pt modelId="{8E220616-6370-4BB7-BADA-9B58ED6B3F23}" type="parTrans" cxnId="{665C4008-AEC1-4550-A97C-636A8A08BDD6}">
      <dgm:prSet/>
      <dgm:spPr/>
      <dgm:t>
        <a:bodyPr/>
        <a:lstStyle/>
        <a:p>
          <a:endParaRPr lang="ru-RU"/>
        </a:p>
      </dgm:t>
    </dgm:pt>
    <dgm:pt modelId="{52FF1226-23B6-4B44-ABDF-DD07E2085BC2}" type="sibTrans" cxnId="{665C4008-AEC1-4550-A97C-636A8A08BDD6}">
      <dgm:prSet/>
      <dgm:spPr/>
      <dgm:t>
        <a:bodyPr/>
        <a:lstStyle/>
        <a:p>
          <a:endParaRPr lang="ru-RU"/>
        </a:p>
      </dgm:t>
    </dgm:pt>
    <dgm:pt modelId="{F146A40A-299A-4775-B817-25E66E9D829D}" type="pres">
      <dgm:prSet presAssocID="{82D8F74A-485D-47E0-88D2-DF7A1EBA6E43}" presName="linear" presStyleCnt="0">
        <dgm:presLayoutVars>
          <dgm:animLvl val="lvl"/>
          <dgm:resizeHandles val="exact"/>
        </dgm:presLayoutVars>
      </dgm:prSet>
      <dgm:spPr/>
    </dgm:pt>
    <dgm:pt modelId="{496D0E51-59C3-4A79-8EEF-897946AD3FA8}" type="pres">
      <dgm:prSet presAssocID="{48CB7C85-AF9F-4412-B424-34AACE1BE172}" presName="parentText" presStyleLbl="node1" presStyleIdx="0" presStyleCnt="1" custLinFactNeighborX="9412" custLinFactNeighborY="1324">
        <dgm:presLayoutVars>
          <dgm:chMax val="0"/>
          <dgm:bulletEnabled val="1"/>
        </dgm:presLayoutVars>
      </dgm:prSet>
      <dgm:spPr/>
    </dgm:pt>
  </dgm:ptLst>
  <dgm:cxnLst>
    <dgm:cxn modelId="{665C4008-AEC1-4550-A97C-636A8A08BDD6}" srcId="{82D8F74A-485D-47E0-88D2-DF7A1EBA6E43}" destId="{48CB7C85-AF9F-4412-B424-34AACE1BE172}" srcOrd="0" destOrd="0" parTransId="{8E220616-6370-4BB7-BADA-9B58ED6B3F23}" sibTransId="{52FF1226-23B6-4B44-ABDF-DD07E2085BC2}"/>
    <dgm:cxn modelId="{DFA08D85-75C1-4A1B-BE6A-F00179CA8C64}" type="presOf" srcId="{82D8F74A-485D-47E0-88D2-DF7A1EBA6E43}" destId="{F146A40A-299A-4775-B817-25E66E9D829D}" srcOrd="0" destOrd="0" presId="urn:microsoft.com/office/officeart/2005/8/layout/vList2"/>
    <dgm:cxn modelId="{C0445F93-8C9E-487F-9374-6070DDDCEBE5}" type="presOf" srcId="{48CB7C85-AF9F-4412-B424-34AACE1BE172}" destId="{496D0E51-59C3-4A79-8EEF-897946AD3FA8}" srcOrd="0" destOrd="0" presId="urn:microsoft.com/office/officeart/2005/8/layout/vList2"/>
    <dgm:cxn modelId="{2EDD5B03-C674-4A8C-A42D-CA2EA7DFDE6E}" type="presParOf" srcId="{F146A40A-299A-4775-B817-25E66E9D829D}" destId="{496D0E51-59C3-4A79-8EEF-897946AD3F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D823E8-A9D9-44B6-B73D-33725A520E1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608B8CC-0FF6-4EC3-9E46-D8CAF3B291FB}">
      <dgm:prSet phldrT="[Текст]" custT="1"/>
      <dgm:spPr/>
      <dgm:t>
        <a:bodyPr/>
        <a:lstStyle/>
        <a:p>
          <a:r>
            <a:rPr lang="ru-RU" sz="1600" dirty="0"/>
            <a:t>Постановления администрации Спасского муниципального района от 24 октября 2025 года № 915 «Об утверждении Муниципальной программы «Развитие агропромышленного комплекса Спасского муниципального округа Нижегородской области»</a:t>
          </a:r>
        </a:p>
      </dgm:t>
    </dgm:pt>
    <dgm:pt modelId="{1ECCB3C4-4F14-4B1D-9E7D-4DAEB3F2BFAA}" type="parTrans" cxnId="{B911F17D-F9BE-4C16-9C6F-312F82D87540}">
      <dgm:prSet/>
      <dgm:spPr/>
      <dgm:t>
        <a:bodyPr/>
        <a:lstStyle/>
        <a:p>
          <a:endParaRPr lang="ru-RU"/>
        </a:p>
      </dgm:t>
    </dgm:pt>
    <dgm:pt modelId="{4158F0B9-F8D9-481C-A634-A4DE95068705}" type="sibTrans" cxnId="{B911F17D-F9BE-4C16-9C6F-312F82D87540}">
      <dgm:prSet/>
      <dgm:spPr/>
      <dgm:t>
        <a:bodyPr/>
        <a:lstStyle/>
        <a:p>
          <a:endParaRPr lang="ru-RU" dirty="0"/>
        </a:p>
      </dgm:t>
    </dgm:pt>
    <dgm:pt modelId="{30506DED-75D2-4309-A314-BFCC1DD78D5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dirty="0"/>
            <a:t>Цель муниципальной программы:</a:t>
          </a:r>
        </a:p>
        <a:p>
          <a:pPr algn="l">
            <a:lnSpc>
              <a:spcPct val="100000"/>
            </a:lnSpc>
          </a:pPr>
          <a:r>
            <a:rPr lang="ru-RU" sz="1600" dirty="0"/>
            <a:t>1.Развитие производственно-финансовой деятельности организаций агропромышленного комплекса;</a:t>
          </a:r>
        </a:p>
        <a:p>
          <a:pPr algn="l">
            <a:lnSpc>
              <a:spcPct val="100000"/>
            </a:lnSpc>
          </a:pPr>
          <a:r>
            <a:rPr lang="ru-RU" sz="1600" dirty="0"/>
            <a:t>2.Создание условий для комплексного развития сельских территорий.</a:t>
          </a:r>
        </a:p>
        <a:p>
          <a:pPr algn="l">
            <a:lnSpc>
              <a:spcPct val="100000"/>
            </a:lnSpc>
          </a:pPr>
          <a:r>
            <a:rPr lang="ru-RU" sz="1600" dirty="0"/>
            <a:t>3.Обеспечение эффективности деятельности управления сельского хозяйства и продовольствия администрации Спасского муниципального округа Нижегородской области в сфере развития агропромышленного комплекса.</a:t>
          </a:r>
        </a:p>
      </dgm:t>
    </dgm:pt>
    <dgm:pt modelId="{A03657CD-0567-4D5A-BF18-7F114C8F65A2}" type="parTrans" cxnId="{A5DF6669-E0AE-46AB-9C94-7D78D767B33F}">
      <dgm:prSet/>
      <dgm:spPr/>
      <dgm:t>
        <a:bodyPr/>
        <a:lstStyle/>
        <a:p>
          <a:endParaRPr lang="ru-RU"/>
        </a:p>
      </dgm:t>
    </dgm:pt>
    <dgm:pt modelId="{03D87CC7-9F21-41A5-AFF8-3C0BAEE89D86}" type="sibTrans" cxnId="{A5DF6669-E0AE-46AB-9C94-7D78D767B33F}">
      <dgm:prSet/>
      <dgm:spPr/>
      <dgm:t>
        <a:bodyPr/>
        <a:lstStyle/>
        <a:p>
          <a:endParaRPr lang="ru-RU"/>
        </a:p>
      </dgm:t>
    </dgm:pt>
    <dgm:pt modelId="{F01AB42C-3C4F-4C60-ACF6-D3DA34B421AD}" type="pres">
      <dgm:prSet presAssocID="{E6D823E8-A9D9-44B6-B73D-33725A520E1D}" presName="linearFlow" presStyleCnt="0">
        <dgm:presLayoutVars>
          <dgm:resizeHandles val="exact"/>
        </dgm:presLayoutVars>
      </dgm:prSet>
      <dgm:spPr/>
    </dgm:pt>
    <dgm:pt modelId="{E2E1486B-7A38-400F-BF38-9A26F2F6D85C}" type="pres">
      <dgm:prSet presAssocID="{B608B8CC-0FF6-4EC3-9E46-D8CAF3B291FB}" presName="node" presStyleLbl="node1" presStyleIdx="0" presStyleCnt="2" custScaleX="236537" custScaleY="172273" custLinFactNeighborX="-624" custLinFactNeighborY="10009">
        <dgm:presLayoutVars>
          <dgm:bulletEnabled val="1"/>
        </dgm:presLayoutVars>
      </dgm:prSet>
      <dgm:spPr/>
    </dgm:pt>
    <dgm:pt modelId="{05F5DE73-A7E2-495A-B61D-757C1A65B652}" type="pres">
      <dgm:prSet presAssocID="{4158F0B9-F8D9-481C-A634-A4DE95068705}" presName="sibTrans" presStyleLbl="sibTrans2D1" presStyleIdx="0" presStyleCnt="1"/>
      <dgm:spPr/>
    </dgm:pt>
    <dgm:pt modelId="{70980A46-FACC-49BD-A42A-5E79B2470E73}" type="pres">
      <dgm:prSet presAssocID="{4158F0B9-F8D9-481C-A634-A4DE95068705}" presName="connectorText" presStyleLbl="sibTrans2D1" presStyleIdx="0" presStyleCnt="1"/>
      <dgm:spPr/>
    </dgm:pt>
    <dgm:pt modelId="{6917B6F0-36C3-4360-9A29-31A0196E49CD}" type="pres">
      <dgm:prSet presAssocID="{30506DED-75D2-4309-A314-BFCC1DD78D55}" presName="node" presStyleLbl="node1" presStyleIdx="1" presStyleCnt="2" custScaleX="236537" custScaleY="264100" custLinFactNeighborX="-893" custLinFactNeighborY="-8253">
        <dgm:presLayoutVars>
          <dgm:bulletEnabled val="1"/>
        </dgm:presLayoutVars>
      </dgm:prSet>
      <dgm:spPr/>
    </dgm:pt>
  </dgm:ptLst>
  <dgm:cxnLst>
    <dgm:cxn modelId="{32F1BC39-972B-4CDF-B1BF-ACDCE939966C}" type="presOf" srcId="{E6D823E8-A9D9-44B6-B73D-33725A520E1D}" destId="{F01AB42C-3C4F-4C60-ACF6-D3DA34B421AD}" srcOrd="0" destOrd="0" presId="urn:microsoft.com/office/officeart/2005/8/layout/process2"/>
    <dgm:cxn modelId="{59A7DC44-08B8-4041-94D7-E09D30E74C1F}" type="presOf" srcId="{B608B8CC-0FF6-4EC3-9E46-D8CAF3B291FB}" destId="{E2E1486B-7A38-400F-BF38-9A26F2F6D85C}" srcOrd="0" destOrd="0" presId="urn:microsoft.com/office/officeart/2005/8/layout/process2"/>
    <dgm:cxn modelId="{A5DF6669-E0AE-46AB-9C94-7D78D767B33F}" srcId="{E6D823E8-A9D9-44B6-B73D-33725A520E1D}" destId="{30506DED-75D2-4309-A314-BFCC1DD78D55}" srcOrd="1" destOrd="0" parTransId="{A03657CD-0567-4D5A-BF18-7F114C8F65A2}" sibTransId="{03D87CC7-9F21-41A5-AFF8-3C0BAEE89D86}"/>
    <dgm:cxn modelId="{B911F17D-F9BE-4C16-9C6F-312F82D87540}" srcId="{E6D823E8-A9D9-44B6-B73D-33725A520E1D}" destId="{B608B8CC-0FF6-4EC3-9E46-D8CAF3B291FB}" srcOrd="0" destOrd="0" parTransId="{1ECCB3C4-4F14-4B1D-9E7D-4DAEB3F2BFAA}" sibTransId="{4158F0B9-F8D9-481C-A634-A4DE95068705}"/>
    <dgm:cxn modelId="{DBF05186-F285-4A11-AF32-3C793155D4C6}" type="presOf" srcId="{4158F0B9-F8D9-481C-A634-A4DE95068705}" destId="{70980A46-FACC-49BD-A42A-5E79B2470E73}" srcOrd="1" destOrd="0" presId="urn:microsoft.com/office/officeart/2005/8/layout/process2"/>
    <dgm:cxn modelId="{A20ABD91-AA3B-4A1E-932B-B19764948C91}" type="presOf" srcId="{30506DED-75D2-4309-A314-BFCC1DD78D55}" destId="{6917B6F0-36C3-4360-9A29-31A0196E49CD}" srcOrd="0" destOrd="0" presId="urn:microsoft.com/office/officeart/2005/8/layout/process2"/>
    <dgm:cxn modelId="{D63BC8B0-29A8-45CE-8543-E684E013922F}" type="presOf" srcId="{4158F0B9-F8D9-481C-A634-A4DE95068705}" destId="{05F5DE73-A7E2-495A-B61D-757C1A65B652}" srcOrd="0" destOrd="0" presId="urn:microsoft.com/office/officeart/2005/8/layout/process2"/>
    <dgm:cxn modelId="{2BE94259-1CEA-46B1-B328-43A8A346C470}" type="presParOf" srcId="{F01AB42C-3C4F-4C60-ACF6-D3DA34B421AD}" destId="{E2E1486B-7A38-400F-BF38-9A26F2F6D85C}" srcOrd="0" destOrd="0" presId="urn:microsoft.com/office/officeart/2005/8/layout/process2"/>
    <dgm:cxn modelId="{214E3AB0-AAEF-4D86-AE5D-3CAF8C4C714B}" type="presParOf" srcId="{F01AB42C-3C4F-4C60-ACF6-D3DA34B421AD}" destId="{05F5DE73-A7E2-495A-B61D-757C1A65B652}" srcOrd="1" destOrd="0" presId="urn:microsoft.com/office/officeart/2005/8/layout/process2"/>
    <dgm:cxn modelId="{6786D196-7BD6-49F7-9DC7-68A3ECD42FF0}" type="presParOf" srcId="{05F5DE73-A7E2-495A-B61D-757C1A65B652}" destId="{70980A46-FACC-49BD-A42A-5E79B2470E73}" srcOrd="0" destOrd="0" presId="urn:microsoft.com/office/officeart/2005/8/layout/process2"/>
    <dgm:cxn modelId="{AB9227E9-D15F-4E87-ADBB-6F088AA7DD77}" type="presParOf" srcId="{F01AB42C-3C4F-4C60-ACF6-D3DA34B421AD}" destId="{6917B6F0-36C3-4360-9A29-31A0196E49C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DED8C0"/>
        </a:solidFill>
      </dgm:spPr>
      <dgm:t>
        <a:bodyPr/>
        <a:lstStyle/>
        <a:p>
          <a:pPr algn="ctr" rtl="0"/>
          <a:r>
            <a:rPr lang="ru-RU" b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  <a:cs typeface="Times New Roman" pitchFamily="18" charset="0"/>
            </a:rPr>
            <a:t>Образование</a:t>
          </a:r>
          <a:r>
            <a: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 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</dgm:pt>
    <dgm:pt modelId="{47DA4C33-E25A-4F25-BB4C-C0EE3B98AD35}" type="pres">
      <dgm:prSet presAssocID="{5AAD8C73-AD41-415A-8265-0CCFD3C93ED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55B6B18D-C48E-4DCB-B495-A83713239830}" type="presOf" srcId="{5AAD8C73-AD41-415A-8265-0CCFD3C93ED8}" destId="{47DA4C33-E25A-4F25-BB4C-C0EE3B98AD35}" srcOrd="0" destOrd="0" presId="urn:microsoft.com/office/officeart/2005/8/layout/vList2"/>
    <dgm:cxn modelId="{E58483F7-E3F4-446B-89AD-29219FB78625}" type="presOf" srcId="{3B86D03A-5F3B-435C-97E6-970E09C56712}" destId="{23A04BDF-16F3-455D-882A-0DC98D2D33A1}" srcOrd="0" destOrd="0" presId="urn:microsoft.com/office/officeart/2005/8/layout/vList2"/>
    <dgm:cxn modelId="{5203D5FD-104C-43DC-80C8-FF80FB220A10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B44602-3944-42E4-8AF6-8C5FE5BFD7B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2725D-B146-4567-9D33-60274CDC6604}">
      <dgm:prSet/>
      <dgm:spPr>
        <a:solidFill>
          <a:srgbClr val="DDDDC1"/>
        </a:solidFill>
        <a:ln>
          <a:solidFill>
            <a:schemeClr val="accent3">
              <a:lumMod val="65000"/>
            </a:schemeClr>
          </a:solidFill>
        </a:ln>
      </dgm:spPr>
      <dgm:t>
        <a:bodyPr/>
        <a:lstStyle/>
        <a:p>
          <a:pPr algn="ctr" rtl="0"/>
          <a:r>
            <a:rPr lang="ru-RU" b="1" i="1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rPr>
            <a:t>Культура</a:t>
          </a:r>
        </a:p>
      </dgm:t>
    </dgm:pt>
    <dgm:pt modelId="{6E972DDD-7548-4C11-BB2B-44A0E60DE18A}" type="parTrans" cxnId="{73CE6A0F-3C8C-4161-A5EA-D5086FA6A87D}">
      <dgm:prSet/>
      <dgm:spPr/>
      <dgm:t>
        <a:bodyPr/>
        <a:lstStyle/>
        <a:p>
          <a:endParaRPr lang="ru-RU"/>
        </a:p>
      </dgm:t>
    </dgm:pt>
    <dgm:pt modelId="{84557C03-500D-4E55-83C8-7D1713848B06}" type="sibTrans" cxnId="{73CE6A0F-3C8C-4161-A5EA-D5086FA6A87D}">
      <dgm:prSet/>
      <dgm:spPr/>
      <dgm:t>
        <a:bodyPr/>
        <a:lstStyle/>
        <a:p>
          <a:endParaRPr lang="ru-RU"/>
        </a:p>
      </dgm:t>
    </dgm:pt>
    <dgm:pt modelId="{ABFAE268-90BF-4A60-960E-15858F92200E}" type="pres">
      <dgm:prSet presAssocID="{77B44602-3944-42E4-8AF6-8C5FE5BFD7BD}" presName="linear" presStyleCnt="0">
        <dgm:presLayoutVars>
          <dgm:animLvl val="lvl"/>
          <dgm:resizeHandles val="exact"/>
        </dgm:presLayoutVars>
      </dgm:prSet>
      <dgm:spPr/>
    </dgm:pt>
    <dgm:pt modelId="{A36468FD-CEFB-4ADC-8B21-D013EC60BAA9}" type="pres">
      <dgm:prSet presAssocID="{D022725D-B146-4567-9D33-60274CDC660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3CE6A0F-3C8C-4161-A5EA-D5086FA6A87D}" srcId="{77B44602-3944-42E4-8AF6-8C5FE5BFD7BD}" destId="{D022725D-B146-4567-9D33-60274CDC6604}" srcOrd="0" destOrd="0" parTransId="{6E972DDD-7548-4C11-BB2B-44A0E60DE18A}" sibTransId="{84557C03-500D-4E55-83C8-7D1713848B06}"/>
    <dgm:cxn modelId="{224DB9DF-81B3-4A6A-A997-A60801BC1DF8}" type="presOf" srcId="{77B44602-3944-42E4-8AF6-8C5FE5BFD7BD}" destId="{ABFAE268-90BF-4A60-960E-15858F92200E}" srcOrd="0" destOrd="0" presId="urn:microsoft.com/office/officeart/2005/8/layout/vList2"/>
    <dgm:cxn modelId="{BAB262EA-CB70-4366-9C38-59921723EF3C}" type="presOf" srcId="{D022725D-B146-4567-9D33-60274CDC6604}" destId="{A36468FD-CEFB-4ADC-8B21-D013EC60BAA9}" srcOrd="0" destOrd="0" presId="urn:microsoft.com/office/officeart/2005/8/layout/vList2"/>
    <dgm:cxn modelId="{1F73BB77-FF65-4346-8FDD-E024914DFCE1}" type="presParOf" srcId="{ABFAE268-90BF-4A60-960E-15858F92200E}" destId="{A36468FD-CEFB-4ADC-8B21-D013EC60BA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8B1AFD9-6747-4456-B97E-A2F9208CA9D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20CAC7C-75A7-4135-A4A4-B6096D75C30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b="1" dirty="0">
              <a:latin typeface="Times New Roman" pitchFamily="18" charset="0"/>
              <a:cs typeface="Times New Roman" pitchFamily="18" charset="0"/>
            </a:rPr>
            <a:t>Учреждения культуры оказывают населению Спасского округа муниципальные услуги по библиотечному обслуживанию населения, по предоставлению доступа к культурному наследию, находящемуся в пользовании музея, по организации досуга населения в культурно – досуговом центре. Всего финансируются : культурно – досуговый центр,  централизованная библиотека ,  народный исторический  музей ,центр развития народных промыслов и туризма, МБУ ХЭС учреждений культуры.</a:t>
          </a:r>
        </a:p>
      </dgm:t>
    </dgm:pt>
    <dgm:pt modelId="{3D7F58D2-4359-448A-BCFB-302F3C78E1D4}" type="parTrans" cxnId="{67F68A57-C6C2-47E1-BE6C-276D4E5FFD1F}">
      <dgm:prSet/>
      <dgm:spPr/>
      <dgm:t>
        <a:bodyPr/>
        <a:lstStyle/>
        <a:p>
          <a:endParaRPr lang="ru-RU"/>
        </a:p>
      </dgm:t>
    </dgm:pt>
    <dgm:pt modelId="{0DCCEF60-362B-40D7-87C0-D3020DDF52FE}" type="sibTrans" cxnId="{67F68A57-C6C2-47E1-BE6C-276D4E5FFD1F}">
      <dgm:prSet/>
      <dgm:spPr/>
      <dgm:t>
        <a:bodyPr/>
        <a:lstStyle/>
        <a:p>
          <a:endParaRPr lang="ru-RU"/>
        </a:p>
      </dgm:t>
    </dgm:pt>
    <dgm:pt modelId="{CD427324-A3C1-4DB7-AA51-5091A5DDB962}" type="pres">
      <dgm:prSet presAssocID="{98B1AFD9-6747-4456-B97E-A2F9208CA9DB}" presName="linear" presStyleCnt="0">
        <dgm:presLayoutVars>
          <dgm:animLvl val="lvl"/>
          <dgm:resizeHandles val="exact"/>
        </dgm:presLayoutVars>
      </dgm:prSet>
      <dgm:spPr/>
    </dgm:pt>
    <dgm:pt modelId="{48CCD9D3-9F0F-4737-BC55-806A60D9BE2B}" type="pres">
      <dgm:prSet presAssocID="{120CAC7C-75A7-4135-A4A4-B6096D75C30D}" presName="parentText" presStyleLbl="node1" presStyleIdx="0" presStyleCnt="1" custScaleY="817802" custLinFactNeighborX="39286" custLinFactNeighborY="-59032">
        <dgm:presLayoutVars>
          <dgm:chMax val="0"/>
          <dgm:bulletEnabled val="1"/>
        </dgm:presLayoutVars>
      </dgm:prSet>
      <dgm:spPr/>
    </dgm:pt>
  </dgm:ptLst>
  <dgm:cxnLst>
    <dgm:cxn modelId="{55AA0976-D805-4816-8495-DAF2213F21A2}" type="presOf" srcId="{98B1AFD9-6747-4456-B97E-A2F9208CA9DB}" destId="{CD427324-A3C1-4DB7-AA51-5091A5DDB962}" srcOrd="0" destOrd="0" presId="urn:microsoft.com/office/officeart/2005/8/layout/vList2"/>
    <dgm:cxn modelId="{67F68A57-C6C2-47E1-BE6C-276D4E5FFD1F}" srcId="{98B1AFD9-6747-4456-B97E-A2F9208CA9DB}" destId="{120CAC7C-75A7-4135-A4A4-B6096D75C30D}" srcOrd="0" destOrd="0" parTransId="{3D7F58D2-4359-448A-BCFB-302F3C78E1D4}" sibTransId="{0DCCEF60-362B-40D7-87C0-D3020DDF52FE}"/>
    <dgm:cxn modelId="{468462F8-6563-4132-AB11-4A75A0EA4DA7}" type="presOf" srcId="{120CAC7C-75A7-4135-A4A4-B6096D75C30D}" destId="{48CCD9D3-9F0F-4737-BC55-806A60D9BE2B}" srcOrd="0" destOrd="0" presId="urn:microsoft.com/office/officeart/2005/8/layout/vList2"/>
    <dgm:cxn modelId="{8BA1ECCF-C460-416F-9923-C68DC08D8D0C}" type="presParOf" srcId="{CD427324-A3C1-4DB7-AA51-5091A5DDB962}" destId="{48CCD9D3-9F0F-4737-BC55-806A60D9BE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BB0F323-34B7-4D0C-A2E3-41963109269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7358944-1CFA-4098-A33A-3B28186F0357}" type="pres">
      <dgm:prSet presAssocID="{7BB0F323-34B7-4D0C-A2E3-41963109269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8A96939-CBD1-4E97-8B13-E96C099CA70B}" type="presOf" srcId="{7BB0F323-34B7-4D0C-A2E3-41963109269D}" destId="{77358944-1CFA-4098-A33A-3B28186F03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AB22C4E-5639-4053-86F3-EDB0304A70C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EDDD8-5BB1-463E-8A6C-4A51B084E4CB}">
      <dgm:prSet custT="1"/>
      <dgm:spPr/>
      <dgm:t>
        <a:bodyPr/>
        <a:lstStyle/>
        <a:p>
          <a:pPr rtl="0"/>
          <a:r>
            <a:rPr lang="ru-RU" sz="1600" b="0" dirty="0">
              <a:latin typeface="Times New Roman" pitchFamily="18" charset="0"/>
              <a:cs typeface="Times New Roman" pitchFamily="18" charset="0"/>
            </a:rPr>
            <a:t>Всего расходы на культуру и кинематографию в 2026 году- </a:t>
          </a:r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122 841,6 </a:t>
          </a:r>
          <a:r>
            <a:rPr lang="ru-RU" sz="1600" b="0" dirty="0">
              <a:latin typeface="Times New Roman" pitchFamily="18" charset="0"/>
              <a:cs typeface="Times New Roman" pitchFamily="18" charset="0"/>
            </a:rPr>
            <a:t>тыс. рублей.</a:t>
          </a:r>
        </a:p>
      </dgm:t>
    </dgm:pt>
    <dgm:pt modelId="{8B7DE720-44C8-4452-AC8E-040E00151715}" type="parTrans" cxnId="{C367FC7C-CCD8-43C2-A680-E2929DE7CE86}">
      <dgm:prSet/>
      <dgm:spPr/>
      <dgm:t>
        <a:bodyPr/>
        <a:lstStyle/>
        <a:p>
          <a:endParaRPr lang="ru-RU"/>
        </a:p>
      </dgm:t>
    </dgm:pt>
    <dgm:pt modelId="{3D717E95-D5C0-4BC5-8888-8142193EC7E7}" type="sibTrans" cxnId="{C367FC7C-CCD8-43C2-A680-E2929DE7CE86}">
      <dgm:prSet/>
      <dgm:spPr/>
      <dgm:t>
        <a:bodyPr/>
        <a:lstStyle/>
        <a:p>
          <a:endParaRPr lang="ru-RU"/>
        </a:p>
      </dgm:t>
    </dgm:pt>
    <dgm:pt modelId="{DC0522CC-6E4A-4E7F-B03C-415F36676514}" type="pres">
      <dgm:prSet presAssocID="{CAB22C4E-5639-4053-86F3-EDB0304A70C9}" presName="linear" presStyleCnt="0">
        <dgm:presLayoutVars>
          <dgm:animLvl val="lvl"/>
          <dgm:resizeHandles val="exact"/>
        </dgm:presLayoutVars>
      </dgm:prSet>
      <dgm:spPr/>
    </dgm:pt>
    <dgm:pt modelId="{0BBBD82F-3884-457E-88F4-6391641D4037}" type="pres">
      <dgm:prSet presAssocID="{E9DEDDD8-5BB1-463E-8A6C-4A51B084E4C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81EC06-BE7C-4A16-95CF-4EC7C15A73F8}" type="presOf" srcId="{E9DEDDD8-5BB1-463E-8A6C-4A51B084E4CB}" destId="{0BBBD82F-3884-457E-88F4-6391641D4037}" srcOrd="0" destOrd="0" presId="urn:microsoft.com/office/officeart/2005/8/layout/vList2"/>
    <dgm:cxn modelId="{E71E5813-3005-4CD4-A061-E5A23EA9CD7F}" type="presOf" srcId="{CAB22C4E-5639-4053-86F3-EDB0304A70C9}" destId="{DC0522CC-6E4A-4E7F-B03C-415F36676514}" srcOrd="0" destOrd="0" presId="urn:microsoft.com/office/officeart/2005/8/layout/vList2"/>
    <dgm:cxn modelId="{C367FC7C-CCD8-43C2-A680-E2929DE7CE86}" srcId="{CAB22C4E-5639-4053-86F3-EDB0304A70C9}" destId="{E9DEDDD8-5BB1-463E-8A6C-4A51B084E4CB}" srcOrd="0" destOrd="0" parTransId="{8B7DE720-44C8-4452-AC8E-040E00151715}" sibTransId="{3D717E95-D5C0-4BC5-8888-8142193EC7E7}"/>
    <dgm:cxn modelId="{B475157B-87B6-4685-9B25-BB8DF49F1B25}" type="presParOf" srcId="{DC0522CC-6E4A-4E7F-B03C-415F36676514}" destId="{0BBBD82F-3884-457E-88F4-6391641D40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9D1934-8BF4-4787-9144-C02FF27231E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D12E61-F497-4E0A-AB37-55C7DD885569}">
      <dgm:prSet/>
      <dgm:spPr/>
      <dgm:t>
        <a:bodyPr/>
        <a:lstStyle/>
        <a:p>
          <a:pPr rtl="0"/>
          <a:r>
            <a:rPr lang="ru-RU" b="1" dirty="0"/>
            <a:t>Источники финансирования дефицита бюджета в 2025 году</a:t>
          </a:r>
          <a:endParaRPr lang="ru-RU" dirty="0"/>
        </a:p>
      </dgm:t>
    </dgm:pt>
    <dgm:pt modelId="{74994BF8-6361-4531-80F9-CBF6920F1F00}" type="parTrans" cxnId="{8CCE7829-B22A-42B0-8598-1D8800F03C14}">
      <dgm:prSet/>
      <dgm:spPr/>
      <dgm:t>
        <a:bodyPr/>
        <a:lstStyle/>
        <a:p>
          <a:endParaRPr lang="ru-RU"/>
        </a:p>
      </dgm:t>
    </dgm:pt>
    <dgm:pt modelId="{90FABD1D-5543-4F0A-95E8-C130C247A05B}" type="sibTrans" cxnId="{8CCE7829-B22A-42B0-8598-1D8800F03C14}">
      <dgm:prSet/>
      <dgm:spPr/>
      <dgm:t>
        <a:bodyPr/>
        <a:lstStyle/>
        <a:p>
          <a:endParaRPr lang="ru-RU"/>
        </a:p>
      </dgm:t>
    </dgm:pt>
    <dgm:pt modelId="{43B41BE4-C4AD-4997-BFE7-74B3516803F2}" type="pres">
      <dgm:prSet presAssocID="{EE9D1934-8BF4-4787-9144-C02FF27231E1}" presName="linear" presStyleCnt="0">
        <dgm:presLayoutVars>
          <dgm:animLvl val="lvl"/>
          <dgm:resizeHandles val="exact"/>
        </dgm:presLayoutVars>
      </dgm:prSet>
      <dgm:spPr/>
    </dgm:pt>
    <dgm:pt modelId="{6C8BF4F9-2F56-4433-9CFA-B8FB9A4896DB}" type="pres">
      <dgm:prSet presAssocID="{13D12E61-F497-4E0A-AB37-55C7DD885569}" presName="parentText" presStyleLbl="node1" presStyleIdx="0" presStyleCnt="1" custScaleY="213082">
        <dgm:presLayoutVars>
          <dgm:chMax val="0"/>
          <dgm:bulletEnabled val="1"/>
        </dgm:presLayoutVars>
      </dgm:prSet>
      <dgm:spPr/>
    </dgm:pt>
  </dgm:ptLst>
  <dgm:cxnLst>
    <dgm:cxn modelId="{8CCE7829-B22A-42B0-8598-1D8800F03C14}" srcId="{EE9D1934-8BF4-4787-9144-C02FF27231E1}" destId="{13D12E61-F497-4E0A-AB37-55C7DD885569}" srcOrd="0" destOrd="0" parTransId="{74994BF8-6361-4531-80F9-CBF6920F1F00}" sibTransId="{90FABD1D-5543-4F0A-95E8-C130C247A05B}"/>
    <dgm:cxn modelId="{772A8837-D309-4D7B-8BA4-8BC137A32773}" type="presOf" srcId="{13D12E61-F497-4E0A-AB37-55C7DD885569}" destId="{6C8BF4F9-2F56-4433-9CFA-B8FB9A4896DB}" srcOrd="0" destOrd="0" presId="urn:microsoft.com/office/officeart/2005/8/layout/vList2"/>
    <dgm:cxn modelId="{FADDF8AD-50F6-48F4-8A39-8FC3465BF28E}" type="presOf" srcId="{EE9D1934-8BF4-4787-9144-C02FF27231E1}" destId="{43B41BE4-C4AD-4997-BFE7-74B3516803F2}" srcOrd="0" destOrd="0" presId="urn:microsoft.com/office/officeart/2005/8/layout/vList2"/>
    <dgm:cxn modelId="{9ABDBE13-4452-41CA-9BF1-6173B58C0E02}" type="presParOf" srcId="{43B41BE4-C4AD-4997-BFE7-74B3516803F2}" destId="{6C8BF4F9-2F56-4433-9CFA-B8FB9A4896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44E7E-00A0-46CD-A0A2-0D9521DB80C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984128-7CF9-4718-B793-2E9208E135E2}">
      <dgm:prSet/>
      <dgm:spPr/>
      <dgm:t>
        <a:bodyPr/>
        <a:lstStyle/>
        <a:p>
          <a:pPr rtl="0"/>
          <a:r>
            <a:rPr lang="ru-RU" b="1" dirty="0"/>
            <a:t>Показатели социально-экономического развития на 2026 год</a:t>
          </a:r>
          <a:endParaRPr lang="ru-RU" dirty="0"/>
        </a:p>
      </dgm:t>
    </dgm:pt>
    <dgm:pt modelId="{DA6B190B-77E0-434C-B5A1-9C8AB31BE722}" type="parTrans" cxnId="{7266BED2-BD74-46AC-8598-998641E6647F}">
      <dgm:prSet/>
      <dgm:spPr/>
      <dgm:t>
        <a:bodyPr/>
        <a:lstStyle/>
        <a:p>
          <a:endParaRPr lang="ru-RU"/>
        </a:p>
      </dgm:t>
    </dgm:pt>
    <dgm:pt modelId="{6BBD5303-E2D9-471E-9ED5-CEB8A2CFE5C1}" type="sibTrans" cxnId="{7266BED2-BD74-46AC-8598-998641E6647F}">
      <dgm:prSet/>
      <dgm:spPr/>
      <dgm:t>
        <a:bodyPr/>
        <a:lstStyle/>
        <a:p>
          <a:endParaRPr lang="ru-RU"/>
        </a:p>
      </dgm:t>
    </dgm:pt>
    <dgm:pt modelId="{262AEB9B-1705-47F6-9CCA-0778FB5E8ABF}" type="pres">
      <dgm:prSet presAssocID="{6DB44E7E-00A0-46CD-A0A2-0D9521DB80C1}" presName="linear" presStyleCnt="0">
        <dgm:presLayoutVars>
          <dgm:animLvl val="lvl"/>
          <dgm:resizeHandles val="exact"/>
        </dgm:presLayoutVars>
      </dgm:prSet>
      <dgm:spPr/>
    </dgm:pt>
    <dgm:pt modelId="{5A0AE566-F7D5-420B-8B7F-FE5A49F5945D}" type="pres">
      <dgm:prSet presAssocID="{A8984128-7CF9-4718-B793-2E9208E135E2}" presName="parentText" presStyleLbl="node1" presStyleIdx="0" presStyleCnt="1" custLinFactNeighborX="9866" custLinFactNeighborY="45236">
        <dgm:presLayoutVars>
          <dgm:chMax val="0"/>
          <dgm:bulletEnabled val="1"/>
        </dgm:presLayoutVars>
      </dgm:prSet>
      <dgm:spPr/>
    </dgm:pt>
  </dgm:ptLst>
  <dgm:cxnLst>
    <dgm:cxn modelId="{E7CA2787-0B89-49DE-8A38-55913A4AE625}" type="presOf" srcId="{A8984128-7CF9-4718-B793-2E9208E135E2}" destId="{5A0AE566-F7D5-420B-8B7F-FE5A49F5945D}" srcOrd="0" destOrd="0" presId="urn:microsoft.com/office/officeart/2005/8/layout/vList2"/>
    <dgm:cxn modelId="{14DEB588-6FF4-4AE9-B92D-7CA0DA364053}" type="presOf" srcId="{6DB44E7E-00A0-46CD-A0A2-0D9521DB80C1}" destId="{262AEB9B-1705-47F6-9CCA-0778FB5E8ABF}" srcOrd="0" destOrd="0" presId="urn:microsoft.com/office/officeart/2005/8/layout/vList2"/>
    <dgm:cxn modelId="{7266BED2-BD74-46AC-8598-998641E6647F}" srcId="{6DB44E7E-00A0-46CD-A0A2-0D9521DB80C1}" destId="{A8984128-7CF9-4718-B793-2E9208E135E2}" srcOrd="0" destOrd="0" parTransId="{DA6B190B-77E0-434C-B5A1-9C8AB31BE722}" sibTransId="{6BBD5303-E2D9-471E-9ED5-CEB8A2CFE5C1}"/>
    <dgm:cxn modelId="{A49FE231-4FDF-4B80-A31B-5CDD7D64048E}" type="presParOf" srcId="{262AEB9B-1705-47F6-9CCA-0778FB5E8ABF}" destId="{5A0AE566-F7D5-420B-8B7F-FE5A49F594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B44E7E-00A0-46CD-A0A2-0D9521DB80C1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984128-7CF9-4718-B793-2E9208E135E2}">
      <dgm:prSet/>
      <dgm:spPr/>
      <dgm:t>
        <a:bodyPr/>
        <a:lstStyle/>
        <a:p>
          <a:pPr rtl="0"/>
          <a:r>
            <a:rPr lang="ru-RU" b="1" dirty="0"/>
            <a:t>Показатели прогноза социально-экономического развития</a:t>
          </a:r>
          <a:endParaRPr lang="ru-RU" dirty="0"/>
        </a:p>
      </dgm:t>
    </dgm:pt>
    <dgm:pt modelId="{DA6B190B-77E0-434C-B5A1-9C8AB31BE722}" type="parTrans" cxnId="{7266BED2-BD74-46AC-8598-998641E6647F}">
      <dgm:prSet/>
      <dgm:spPr/>
      <dgm:t>
        <a:bodyPr/>
        <a:lstStyle/>
        <a:p>
          <a:endParaRPr lang="ru-RU"/>
        </a:p>
      </dgm:t>
    </dgm:pt>
    <dgm:pt modelId="{6BBD5303-E2D9-471E-9ED5-CEB8A2CFE5C1}" type="sibTrans" cxnId="{7266BED2-BD74-46AC-8598-998641E6647F}">
      <dgm:prSet/>
      <dgm:spPr/>
      <dgm:t>
        <a:bodyPr/>
        <a:lstStyle/>
        <a:p>
          <a:endParaRPr lang="ru-RU"/>
        </a:p>
      </dgm:t>
    </dgm:pt>
    <dgm:pt modelId="{262AEB9B-1705-47F6-9CCA-0778FB5E8ABF}" type="pres">
      <dgm:prSet presAssocID="{6DB44E7E-00A0-46CD-A0A2-0D9521DB80C1}" presName="linear" presStyleCnt="0">
        <dgm:presLayoutVars>
          <dgm:animLvl val="lvl"/>
          <dgm:resizeHandles val="exact"/>
        </dgm:presLayoutVars>
      </dgm:prSet>
      <dgm:spPr/>
    </dgm:pt>
    <dgm:pt modelId="{5A0AE566-F7D5-420B-8B7F-FE5A49F5945D}" type="pres">
      <dgm:prSet presAssocID="{A8984128-7CF9-4718-B793-2E9208E135E2}" presName="parentText" presStyleLbl="node1" presStyleIdx="0" presStyleCnt="1" custLinFactNeighborX="9866" custLinFactNeighborY="45236">
        <dgm:presLayoutVars>
          <dgm:chMax val="0"/>
          <dgm:bulletEnabled val="1"/>
        </dgm:presLayoutVars>
      </dgm:prSet>
      <dgm:spPr/>
    </dgm:pt>
  </dgm:ptLst>
  <dgm:cxnLst>
    <dgm:cxn modelId="{E7CA2787-0B89-49DE-8A38-55913A4AE625}" type="presOf" srcId="{A8984128-7CF9-4718-B793-2E9208E135E2}" destId="{5A0AE566-F7D5-420B-8B7F-FE5A49F5945D}" srcOrd="0" destOrd="0" presId="urn:microsoft.com/office/officeart/2005/8/layout/vList2"/>
    <dgm:cxn modelId="{14DEB588-6FF4-4AE9-B92D-7CA0DA364053}" type="presOf" srcId="{6DB44E7E-00A0-46CD-A0A2-0D9521DB80C1}" destId="{262AEB9B-1705-47F6-9CCA-0778FB5E8ABF}" srcOrd="0" destOrd="0" presId="urn:microsoft.com/office/officeart/2005/8/layout/vList2"/>
    <dgm:cxn modelId="{7266BED2-BD74-46AC-8598-998641E6647F}" srcId="{6DB44E7E-00A0-46CD-A0A2-0D9521DB80C1}" destId="{A8984128-7CF9-4718-B793-2E9208E135E2}" srcOrd="0" destOrd="0" parTransId="{DA6B190B-77E0-434C-B5A1-9C8AB31BE722}" sibTransId="{6BBD5303-E2D9-471E-9ED5-CEB8A2CFE5C1}"/>
    <dgm:cxn modelId="{A49FE231-4FDF-4B80-A31B-5CDD7D64048E}" type="presParOf" srcId="{262AEB9B-1705-47F6-9CCA-0778FB5E8ABF}" destId="{5A0AE566-F7D5-420B-8B7F-FE5A49F594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B9B83-3499-408A-B9E6-7DE2E9F03E12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6118CC0-EB00-4981-BEEF-99CDEC529A3C}">
      <dgm:prSet/>
      <dgm:spPr/>
      <dgm:t>
        <a:bodyPr/>
        <a:lstStyle/>
        <a:p>
          <a:pPr rtl="0"/>
          <a:r>
            <a:rPr lang="ru-RU" b="1" dirty="0"/>
            <a:t>Основные характеристики бюджета, тыс. руб.</a:t>
          </a:r>
        </a:p>
      </dgm:t>
    </dgm:pt>
    <dgm:pt modelId="{9C1A8503-FCAD-495C-A119-DFC6DD5CD64A}" type="parTrans" cxnId="{5C411A7E-3DD3-4DD0-AA3B-E0CFC47A626C}">
      <dgm:prSet/>
      <dgm:spPr/>
      <dgm:t>
        <a:bodyPr/>
        <a:lstStyle/>
        <a:p>
          <a:endParaRPr lang="ru-RU"/>
        </a:p>
      </dgm:t>
    </dgm:pt>
    <dgm:pt modelId="{6983D057-8824-4011-9495-920F966A7882}" type="sibTrans" cxnId="{5C411A7E-3DD3-4DD0-AA3B-E0CFC47A626C}">
      <dgm:prSet/>
      <dgm:spPr/>
      <dgm:t>
        <a:bodyPr/>
        <a:lstStyle/>
        <a:p>
          <a:endParaRPr lang="ru-RU"/>
        </a:p>
      </dgm:t>
    </dgm:pt>
    <dgm:pt modelId="{F04A5F3A-9933-4C59-9858-D4E2A2FE8538}" type="pres">
      <dgm:prSet presAssocID="{09AB9B83-3499-408A-B9E6-7DE2E9F03E12}" presName="linear" presStyleCnt="0">
        <dgm:presLayoutVars>
          <dgm:animLvl val="lvl"/>
          <dgm:resizeHandles val="exact"/>
        </dgm:presLayoutVars>
      </dgm:prSet>
      <dgm:spPr/>
    </dgm:pt>
    <dgm:pt modelId="{05E1E597-C0D4-4076-89D7-15373884AE2E}" type="pres">
      <dgm:prSet presAssocID="{A6118CC0-EB00-4981-BEEF-99CDEC529A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D70014-7EFA-4C7A-BF79-AABFCC6CBE9C}" type="presOf" srcId="{09AB9B83-3499-408A-B9E6-7DE2E9F03E12}" destId="{F04A5F3A-9933-4C59-9858-D4E2A2FE8538}" srcOrd="0" destOrd="0" presId="urn:microsoft.com/office/officeart/2005/8/layout/vList2"/>
    <dgm:cxn modelId="{BD41ED1B-8FB9-428E-80FF-A2BBAF88BC06}" type="presOf" srcId="{A6118CC0-EB00-4981-BEEF-99CDEC529A3C}" destId="{05E1E597-C0D4-4076-89D7-15373884AE2E}" srcOrd="0" destOrd="0" presId="urn:microsoft.com/office/officeart/2005/8/layout/vList2"/>
    <dgm:cxn modelId="{5C411A7E-3DD3-4DD0-AA3B-E0CFC47A626C}" srcId="{09AB9B83-3499-408A-B9E6-7DE2E9F03E12}" destId="{A6118CC0-EB00-4981-BEEF-99CDEC529A3C}" srcOrd="0" destOrd="0" parTransId="{9C1A8503-FCAD-495C-A119-DFC6DD5CD64A}" sibTransId="{6983D057-8824-4011-9495-920F966A7882}"/>
    <dgm:cxn modelId="{F8355B95-5A94-45DF-ABF3-4EFB868BC689}" type="presParOf" srcId="{F04A5F3A-9933-4C59-9858-D4E2A2FE8538}" destId="{05E1E597-C0D4-4076-89D7-15373884AE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C2CBAB-5351-4A4E-9224-2C4ABF8614E2}" type="doc">
      <dgm:prSet loTypeId="urn:microsoft.com/office/officeart/2005/8/layout/list1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37C5FDD-F893-45DF-BA7A-8E90364ACC6C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</dgm:t>
    </dgm:pt>
    <dgm:pt modelId="{11763508-FDEA-44E2-AAEF-7EC3958CC6BA}" type="parTrans" cxnId="{1AE09180-FE44-46D3-A35C-169BC881E50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F7A135A6-49E2-464F-9282-B5223E7ABC94}" type="sibTrans" cxnId="{1AE09180-FE44-46D3-A35C-169BC881E50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7E36FE36-E445-4E84-B519-70C9A76133E8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</dgm:t>
    </dgm:pt>
    <dgm:pt modelId="{B47D956D-8A02-4E9E-BD05-DA426D5A61D9}" type="parTrans" cxnId="{3CD0080D-066B-4FB3-8B75-E52628A4E5AD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02D977C4-3248-4A66-BFC7-1749D1C7F60E}" type="sibTrans" cxnId="{3CD0080D-066B-4FB3-8B75-E52628A4E5AD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A4B92D7-AD52-4AD7-AABF-5FA8C23545C5}">
      <dgm:prSet phldrT="[Текст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 / ПРОФИЦИТ</a:t>
          </a:r>
        </a:p>
      </dgm:t>
    </dgm:pt>
    <dgm:pt modelId="{30971B46-562C-427C-B0C8-451EDE5FB228}" type="parTrans" cxnId="{1C1E025F-9302-4E73-A74B-B0795227B35E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B98865D7-551A-4CF4-952C-356F57DEBF27}" type="sibTrans" cxnId="{1C1E025F-9302-4E73-A74B-B0795227B35E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ECAC850-5937-4CFC-97D2-4EA8BFC47B92}" type="pres">
      <dgm:prSet presAssocID="{28C2CBAB-5351-4A4E-9224-2C4ABF8614E2}" presName="linear" presStyleCnt="0">
        <dgm:presLayoutVars>
          <dgm:dir/>
          <dgm:animLvl val="lvl"/>
          <dgm:resizeHandles val="exact"/>
        </dgm:presLayoutVars>
      </dgm:prSet>
      <dgm:spPr/>
    </dgm:pt>
    <dgm:pt modelId="{CAB21C0D-76B7-43D6-8C18-CAD7AEA67670}" type="pres">
      <dgm:prSet presAssocID="{437C5FDD-F893-45DF-BA7A-8E90364ACC6C}" presName="parentLin" presStyleCnt="0"/>
      <dgm:spPr/>
    </dgm:pt>
    <dgm:pt modelId="{7A3C5337-6233-4F34-A685-F166E2D15D3B}" type="pres">
      <dgm:prSet presAssocID="{437C5FDD-F893-45DF-BA7A-8E90364ACC6C}" presName="parentLeftMargin" presStyleLbl="node1" presStyleIdx="0" presStyleCnt="3"/>
      <dgm:spPr/>
    </dgm:pt>
    <dgm:pt modelId="{1C5A70CA-8967-43AC-B4B0-50D3CEF464C1}" type="pres">
      <dgm:prSet presAssocID="{437C5FDD-F893-45DF-BA7A-8E90364ACC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703F89-5A74-4446-9F42-2AA58B0DBCE8}" type="pres">
      <dgm:prSet presAssocID="{437C5FDD-F893-45DF-BA7A-8E90364ACC6C}" presName="negativeSpace" presStyleCnt="0"/>
      <dgm:spPr/>
    </dgm:pt>
    <dgm:pt modelId="{F13D035C-B67E-42E2-BE33-9DF92617D4C9}" type="pres">
      <dgm:prSet presAssocID="{437C5FDD-F893-45DF-BA7A-8E90364ACC6C}" presName="childText" presStyleLbl="conFgAcc1" presStyleIdx="0" presStyleCnt="3">
        <dgm:presLayoutVars>
          <dgm:bulletEnabled val="1"/>
        </dgm:presLayoutVars>
      </dgm:prSet>
      <dgm:spPr/>
    </dgm:pt>
    <dgm:pt modelId="{E22581DC-57B8-4296-98E4-CD4FF9766181}" type="pres">
      <dgm:prSet presAssocID="{F7A135A6-49E2-464F-9282-B5223E7ABC94}" presName="spaceBetweenRectangles" presStyleCnt="0"/>
      <dgm:spPr/>
    </dgm:pt>
    <dgm:pt modelId="{63D44513-0273-448C-914D-66A2E32EADD2}" type="pres">
      <dgm:prSet presAssocID="{7E36FE36-E445-4E84-B519-70C9A76133E8}" presName="parentLin" presStyleCnt="0"/>
      <dgm:spPr/>
    </dgm:pt>
    <dgm:pt modelId="{83CDF417-D503-4165-BB63-3CC6DE302435}" type="pres">
      <dgm:prSet presAssocID="{7E36FE36-E445-4E84-B519-70C9A76133E8}" presName="parentLeftMargin" presStyleLbl="node1" presStyleIdx="0" presStyleCnt="3"/>
      <dgm:spPr/>
    </dgm:pt>
    <dgm:pt modelId="{41981C78-717B-4455-B2CD-F19268CBAF3F}" type="pres">
      <dgm:prSet presAssocID="{7E36FE36-E445-4E84-B519-70C9A76133E8}" presName="parentText" presStyleLbl="node1" presStyleIdx="1" presStyleCnt="3" custLinFactNeighborX="-1319" custLinFactNeighborY="2307">
        <dgm:presLayoutVars>
          <dgm:chMax val="0"/>
          <dgm:bulletEnabled val="1"/>
        </dgm:presLayoutVars>
      </dgm:prSet>
      <dgm:spPr/>
    </dgm:pt>
    <dgm:pt modelId="{60B1AD2A-2023-468E-AFE3-2104BAD291D6}" type="pres">
      <dgm:prSet presAssocID="{7E36FE36-E445-4E84-B519-70C9A76133E8}" presName="negativeSpace" presStyleCnt="0"/>
      <dgm:spPr/>
    </dgm:pt>
    <dgm:pt modelId="{81B94C50-8F46-429F-B118-6C94DB752D7F}" type="pres">
      <dgm:prSet presAssocID="{7E36FE36-E445-4E84-B519-70C9A76133E8}" presName="childText" presStyleLbl="conFgAcc1" presStyleIdx="1" presStyleCnt="3">
        <dgm:presLayoutVars>
          <dgm:bulletEnabled val="1"/>
        </dgm:presLayoutVars>
      </dgm:prSet>
      <dgm:spPr/>
    </dgm:pt>
    <dgm:pt modelId="{A698312F-AE59-44E3-A874-2ACD918F070D}" type="pres">
      <dgm:prSet presAssocID="{02D977C4-3248-4A66-BFC7-1749D1C7F60E}" presName="spaceBetweenRectangles" presStyleCnt="0"/>
      <dgm:spPr/>
    </dgm:pt>
    <dgm:pt modelId="{573358B4-1482-4FE7-9F23-855FFFD67E21}" type="pres">
      <dgm:prSet presAssocID="{2A4B92D7-AD52-4AD7-AABF-5FA8C23545C5}" presName="parentLin" presStyleCnt="0"/>
      <dgm:spPr/>
    </dgm:pt>
    <dgm:pt modelId="{2C745034-18BB-4BCB-9277-F8740C9F08C6}" type="pres">
      <dgm:prSet presAssocID="{2A4B92D7-AD52-4AD7-AABF-5FA8C23545C5}" presName="parentLeftMargin" presStyleLbl="node1" presStyleIdx="1" presStyleCnt="3"/>
      <dgm:spPr/>
    </dgm:pt>
    <dgm:pt modelId="{04BF0D61-EBC2-40BD-AB9C-FE575CC60E6F}" type="pres">
      <dgm:prSet presAssocID="{2A4B92D7-AD52-4AD7-AABF-5FA8C23545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411B29-1129-4A50-A5C2-3A6E60FE0412}" type="pres">
      <dgm:prSet presAssocID="{2A4B92D7-AD52-4AD7-AABF-5FA8C23545C5}" presName="negativeSpace" presStyleCnt="0"/>
      <dgm:spPr/>
    </dgm:pt>
    <dgm:pt modelId="{F64FD305-1037-4084-8E71-BE0EEFC37A8E}" type="pres">
      <dgm:prSet presAssocID="{2A4B92D7-AD52-4AD7-AABF-5FA8C23545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D0080D-066B-4FB3-8B75-E52628A4E5AD}" srcId="{28C2CBAB-5351-4A4E-9224-2C4ABF8614E2}" destId="{7E36FE36-E445-4E84-B519-70C9A76133E8}" srcOrd="1" destOrd="0" parTransId="{B47D956D-8A02-4E9E-BD05-DA426D5A61D9}" sibTransId="{02D977C4-3248-4A66-BFC7-1749D1C7F60E}"/>
    <dgm:cxn modelId="{2E9C7939-1806-4A3E-B443-35660293B2D7}" type="presOf" srcId="{28C2CBAB-5351-4A4E-9224-2C4ABF8614E2}" destId="{2ECAC850-5937-4CFC-97D2-4EA8BFC47B92}" srcOrd="0" destOrd="0" presId="urn:microsoft.com/office/officeart/2005/8/layout/list1"/>
    <dgm:cxn modelId="{1C1E025F-9302-4E73-A74B-B0795227B35E}" srcId="{28C2CBAB-5351-4A4E-9224-2C4ABF8614E2}" destId="{2A4B92D7-AD52-4AD7-AABF-5FA8C23545C5}" srcOrd="2" destOrd="0" parTransId="{30971B46-562C-427C-B0C8-451EDE5FB228}" sibTransId="{B98865D7-551A-4CF4-952C-356F57DEBF27}"/>
    <dgm:cxn modelId="{B19AE658-1489-48A8-AD01-EE098B36628C}" type="presOf" srcId="{437C5FDD-F893-45DF-BA7A-8E90364ACC6C}" destId="{1C5A70CA-8967-43AC-B4B0-50D3CEF464C1}" srcOrd="1" destOrd="0" presId="urn:microsoft.com/office/officeart/2005/8/layout/list1"/>
    <dgm:cxn modelId="{6CEAAB79-86A5-4658-A6E4-BAB3906A62C9}" type="presOf" srcId="{2A4B92D7-AD52-4AD7-AABF-5FA8C23545C5}" destId="{04BF0D61-EBC2-40BD-AB9C-FE575CC60E6F}" srcOrd="1" destOrd="0" presId="urn:microsoft.com/office/officeart/2005/8/layout/list1"/>
    <dgm:cxn modelId="{62DEF759-F998-45AA-B744-0C08F1DEA3EF}" type="presOf" srcId="{7E36FE36-E445-4E84-B519-70C9A76133E8}" destId="{83CDF417-D503-4165-BB63-3CC6DE302435}" srcOrd="0" destOrd="0" presId="urn:microsoft.com/office/officeart/2005/8/layout/list1"/>
    <dgm:cxn modelId="{77D7647B-FF7D-48F8-8276-5B0150A12964}" type="presOf" srcId="{437C5FDD-F893-45DF-BA7A-8E90364ACC6C}" destId="{7A3C5337-6233-4F34-A685-F166E2D15D3B}" srcOrd="0" destOrd="0" presId="urn:microsoft.com/office/officeart/2005/8/layout/list1"/>
    <dgm:cxn modelId="{1AE09180-FE44-46D3-A35C-169BC881E504}" srcId="{28C2CBAB-5351-4A4E-9224-2C4ABF8614E2}" destId="{437C5FDD-F893-45DF-BA7A-8E90364ACC6C}" srcOrd="0" destOrd="0" parTransId="{11763508-FDEA-44E2-AAEF-7EC3958CC6BA}" sibTransId="{F7A135A6-49E2-464F-9282-B5223E7ABC94}"/>
    <dgm:cxn modelId="{C77C9F9E-4FF2-4B14-8FA4-D28E54F2797B}" type="presOf" srcId="{7E36FE36-E445-4E84-B519-70C9A76133E8}" destId="{41981C78-717B-4455-B2CD-F19268CBAF3F}" srcOrd="1" destOrd="0" presId="urn:microsoft.com/office/officeart/2005/8/layout/list1"/>
    <dgm:cxn modelId="{6912F6AA-86B2-4432-9FF6-03AB91884C75}" type="presOf" srcId="{2A4B92D7-AD52-4AD7-AABF-5FA8C23545C5}" destId="{2C745034-18BB-4BCB-9277-F8740C9F08C6}" srcOrd="0" destOrd="0" presId="urn:microsoft.com/office/officeart/2005/8/layout/list1"/>
    <dgm:cxn modelId="{62F8F69B-094A-4CFB-BDCB-8716142AA53C}" type="presParOf" srcId="{2ECAC850-5937-4CFC-97D2-4EA8BFC47B92}" destId="{CAB21C0D-76B7-43D6-8C18-CAD7AEA67670}" srcOrd="0" destOrd="0" presId="urn:microsoft.com/office/officeart/2005/8/layout/list1"/>
    <dgm:cxn modelId="{E8353A14-57A9-4DF3-9AFE-62396C392D76}" type="presParOf" srcId="{CAB21C0D-76B7-43D6-8C18-CAD7AEA67670}" destId="{7A3C5337-6233-4F34-A685-F166E2D15D3B}" srcOrd="0" destOrd="0" presId="urn:microsoft.com/office/officeart/2005/8/layout/list1"/>
    <dgm:cxn modelId="{4B27D342-61FB-4D5B-A8E6-675941E02C6D}" type="presParOf" srcId="{CAB21C0D-76B7-43D6-8C18-CAD7AEA67670}" destId="{1C5A70CA-8967-43AC-B4B0-50D3CEF464C1}" srcOrd="1" destOrd="0" presId="urn:microsoft.com/office/officeart/2005/8/layout/list1"/>
    <dgm:cxn modelId="{CB369A06-ADC4-4E86-A644-4567C55E2DE5}" type="presParOf" srcId="{2ECAC850-5937-4CFC-97D2-4EA8BFC47B92}" destId="{A6703F89-5A74-4446-9F42-2AA58B0DBCE8}" srcOrd="1" destOrd="0" presId="urn:microsoft.com/office/officeart/2005/8/layout/list1"/>
    <dgm:cxn modelId="{50D6AD46-1022-4C8C-B4E7-1C414201D7F4}" type="presParOf" srcId="{2ECAC850-5937-4CFC-97D2-4EA8BFC47B92}" destId="{F13D035C-B67E-42E2-BE33-9DF92617D4C9}" srcOrd="2" destOrd="0" presId="urn:microsoft.com/office/officeart/2005/8/layout/list1"/>
    <dgm:cxn modelId="{72690F25-3540-4BE6-AAA1-666A17C462E2}" type="presParOf" srcId="{2ECAC850-5937-4CFC-97D2-4EA8BFC47B92}" destId="{E22581DC-57B8-4296-98E4-CD4FF9766181}" srcOrd="3" destOrd="0" presId="urn:microsoft.com/office/officeart/2005/8/layout/list1"/>
    <dgm:cxn modelId="{DD096C60-9A21-448E-8383-55F722DBD9EA}" type="presParOf" srcId="{2ECAC850-5937-4CFC-97D2-4EA8BFC47B92}" destId="{63D44513-0273-448C-914D-66A2E32EADD2}" srcOrd="4" destOrd="0" presId="urn:microsoft.com/office/officeart/2005/8/layout/list1"/>
    <dgm:cxn modelId="{6EC14B11-2558-40E1-A27D-F3A152A62FF9}" type="presParOf" srcId="{63D44513-0273-448C-914D-66A2E32EADD2}" destId="{83CDF417-D503-4165-BB63-3CC6DE302435}" srcOrd="0" destOrd="0" presId="urn:microsoft.com/office/officeart/2005/8/layout/list1"/>
    <dgm:cxn modelId="{A966A1BA-0C2A-48CB-9DE7-6250A809730D}" type="presParOf" srcId="{63D44513-0273-448C-914D-66A2E32EADD2}" destId="{41981C78-717B-4455-B2CD-F19268CBAF3F}" srcOrd="1" destOrd="0" presId="urn:microsoft.com/office/officeart/2005/8/layout/list1"/>
    <dgm:cxn modelId="{B5AAE6EA-AA1C-43B3-941E-2CD4D5972D3E}" type="presParOf" srcId="{2ECAC850-5937-4CFC-97D2-4EA8BFC47B92}" destId="{60B1AD2A-2023-468E-AFE3-2104BAD291D6}" srcOrd="5" destOrd="0" presId="urn:microsoft.com/office/officeart/2005/8/layout/list1"/>
    <dgm:cxn modelId="{1502D8B3-9364-4ABA-BDF9-02096C88065E}" type="presParOf" srcId="{2ECAC850-5937-4CFC-97D2-4EA8BFC47B92}" destId="{81B94C50-8F46-429F-B118-6C94DB752D7F}" srcOrd="6" destOrd="0" presId="urn:microsoft.com/office/officeart/2005/8/layout/list1"/>
    <dgm:cxn modelId="{C2466C7E-1CFA-4EBF-8A30-BEFC3171EBF6}" type="presParOf" srcId="{2ECAC850-5937-4CFC-97D2-4EA8BFC47B92}" destId="{A698312F-AE59-44E3-A874-2ACD918F070D}" srcOrd="7" destOrd="0" presId="urn:microsoft.com/office/officeart/2005/8/layout/list1"/>
    <dgm:cxn modelId="{F0BA7B71-97DF-4C7B-8902-DE1511F1147A}" type="presParOf" srcId="{2ECAC850-5937-4CFC-97D2-4EA8BFC47B92}" destId="{573358B4-1482-4FE7-9F23-855FFFD67E21}" srcOrd="8" destOrd="0" presId="urn:microsoft.com/office/officeart/2005/8/layout/list1"/>
    <dgm:cxn modelId="{1823DF11-03C4-47B0-8E7B-7C013705FBCC}" type="presParOf" srcId="{573358B4-1482-4FE7-9F23-855FFFD67E21}" destId="{2C745034-18BB-4BCB-9277-F8740C9F08C6}" srcOrd="0" destOrd="0" presId="urn:microsoft.com/office/officeart/2005/8/layout/list1"/>
    <dgm:cxn modelId="{626F2C7E-EB18-4718-AB09-59606212244B}" type="presParOf" srcId="{573358B4-1482-4FE7-9F23-855FFFD67E21}" destId="{04BF0D61-EBC2-40BD-AB9C-FE575CC60E6F}" srcOrd="1" destOrd="0" presId="urn:microsoft.com/office/officeart/2005/8/layout/list1"/>
    <dgm:cxn modelId="{E865DD56-C745-4CB5-858E-E1149A5BB9C9}" type="presParOf" srcId="{2ECAC850-5937-4CFC-97D2-4EA8BFC47B92}" destId="{3D411B29-1129-4A50-A5C2-3A6E60FE0412}" srcOrd="9" destOrd="0" presId="urn:microsoft.com/office/officeart/2005/8/layout/list1"/>
    <dgm:cxn modelId="{E012847F-E802-4735-A211-130C9792A334}" type="presParOf" srcId="{2ECAC850-5937-4CFC-97D2-4EA8BFC47B92}" destId="{F64FD305-1037-4084-8E71-BE0EEFC37A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6FAD20-0E23-4AC7-927F-0D0CF47D878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A86C36-38A9-4A6D-A6F3-5BDE6D7215D4}">
      <dgm:prSet/>
      <dgm:spPr/>
      <dgm:t>
        <a:bodyPr/>
        <a:lstStyle/>
        <a:p>
          <a:pPr rtl="0"/>
          <a:r>
            <a:rPr lang="ru-RU" b="1" dirty="0"/>
            <a:t>Основные направления  налоговой политики Спасского  муниципального округа на 202</a:t>
          </a:r>
          <a:r>
            <a:rPr lang="en-US" b="1" dirty="0"/>
            <a:t>6</a:t>
          </a:r>
          <a:r>
            <a:rPr lang="ru-RU" b="1" dirty="0"/>
            <a:t> год и на плановый период 202</a:t>
          </a:r>
          <a:r>
            <a:rPr lang="en-US" b="1" dirty="0"/>
            <a:t>7</a:t>
          </a:r>
          <a:r>
            <a:rPr lang="ru-RU" b="1" dirty="0"/>
            <a:t> и 202</a:t>
          </a:r>
          <a:r>
            <a:rPr lang="en-US" b="1" dirty="0"/>
            <a:t>8</a:t>
          </a:r>
          <a:r>
            <a:rPr lang="ru-RU" b="1" dirty="0"/>
            <a:t> годов</a:t>
          </a:r>
        </a:p>
      </dgm:t>
    </dgm:pt>
    <dgm:pt modelId="{B34DEC99-AF99-4151-8066-E0BD75BF921A}" type="parTrans" cxnId="{B641AD9D-C589-4473-9647-A97D6904A663}">
      <dgm:prSet/>
      <dgm:spPr/>
      <dgm:t>
        <a:bodyPr/>
        <a:lstStyle/>
        <a:p>
          <a:endParaRPr lang="ru-RU"/>
        </a:p>
      </dgm:t>
    </dgm:pt>
    <dgm:pt modelId="{4264FD51-6545-41BF-A0E1-4EE448258B7B}" type="sibTrans" cxnId="{B641AD9D-C589-4473-9647-A97D6904A663}">
      <dgm:prSet/>
      <dgm:spPr/>
      <dgm:t>
        <a:bodyPr/>
        <a:lstStyle/>
        <a:p>
          <a:endParaRPr lang="ru-RU"/>
        </a:p>
      </dgm:t>
    </dgm:pt>
    <dgm:pt modelId="{0D9017EF-742D-40AF-ADF8-50EFBB85FBE8}" type="pres">
      <dgm:prSet presAssocID="{926FAD20-0E23-4AC7-927F-0D0CF47D8783}" presName="linear" presStyleCnt="0">
        <dgm:presLayoutVars>
          <dgm:animLvl val="lvl"/>
          <dgm:resizeHandles val="exact"/>
        </dgm:presLayoutVars>
      </dgm:prSet>
      <dgm:spPr/>
    </dgm:pt>
    <dgm:pt modelId="{6E835504-7544-4085-A31B-3CC8E1B22FC4}" type="pres">
      <dgm:prSet presAssocID="{6CA86C36-38A9-4A6D-A6F3-5BDE6D7215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B13F41D-B8F9-4326-9084-2ACDF3D1B8B2}" type="presOf" srcId="{6CA86C36-38A9-4A6D-A6F3-5BDE6D7215D4}" destId="{6E835504-7544-4085-A31B-3CC8E1B22FC4}" srcOrd="0" destOrd="0" presId="urn:microsoft.com/office/officeart/2005/8/layout/vList2"/>
    <dgm:cxn modelId="{B641AD9D-C589-4473-9647-A97D6904A663}" srcId="{926FAD20-0E23-4AC7-927F-0D0CF47D8783}" destId="{6CA86C36-38A9-4A6D-A6F3-5BDE6D7215D4}" srcOrd="0" destOrd="0" parTransId="{B34DEC99-AF99-4151-8066-E0BD75BF921A}" sibTransId="{4264FD51-6545-41BF-A0E1-4EE448258B7B}"/>
    <dgm:cxn modelId="{CF570DD0-1FAA-4F2B-9A71-61EDF9103071}" type="presOf" srcId="{926FAD20-0E23-4AC7-927F-0D0CF47D8783}" destId="{0D9017EF-742D-40AF-ADF8-50EFBB85FBE8}" srcOrd="0" destOrd="0" presId="urn:microsoft.com/office/officeart/2005/8/layout/vList2"/>
    <dgm:cxn modelId="{05251620-620F-486F-8338-FB3AB2EAD5E0}" type="presParOf" srcId="{0D9017EF-742D-40AF-ADF8-50EFBB85FBE8}" destId="{6E835504-7544-4085-A31B-3CC8E1B22F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A67419-231F-47BE-A50D-647D842E88A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9FDCA9-DD81-4408-8C64-FC019E4030F4}">
      <dgm:prSet/>
      <dgm:spPr/>
      <dgm:t>
        <a:bodyPr/>
        <a:lstStyle/>
        <a:p>
          <a:pPr rtl="0"/>
          <a:r>
            <a:rPr lang="ru-RU" b="1" dirty="0"/>
            <a:t>Основные направления  бюджетной политики Спасского муниципального округа на 202</a:t>
          </a:r>
          <a:r>
            <a:rPr lang="en-US" b="1" dirty="0"/>
            <a:t>6</a:t>
          </a:r>
          <a:r>
            <a:rPr lang="ru-RU" b="1" dirty="0"/>
            <a:t> год и на плановый период 202</a:t>
          </a:r>
          <a:r>
            <a:rPr lang="en-US" b="1" dirty="0"/>
            <a:t>7</a:t>
          </a:r>
          <a:r>
            <a:rPr lang="ru-RU" b="1" dirty="0"/>
            <a:t> и 202</a:t>
          </a:r>
          <a:r>
            <a:rPr lang="en-US" b="1" dirty="0"/>
            <a:t>8</a:t>
          </a:r>
          <a:r>
            <a:rPr lang="ru-RU" b="1" dirty="0"/>
            <a:t> годов</a:t>
          </a:r>
        </a:p>
      </dgm:t>
    </dgm:pt>
    <dgm:pt modelId="{FF1BD79F-8D64-429F-95F0-E37B118D303C}" type="parTrans" cxnId="{301C2ACA-A766-401A-A6AE-14FFDF2188CB}">
      <dgm:prSet/>
      <dgm:spPr/>
      <dgm:t>
        <a:bodyPr/>
        <a:lstStyle/>
        <a:p>
          <a:endParaRPr lang="ru-RU"/>
        </a:p>
      </dgm:t>
    </dgm:pt>
    <dgm:pt modelId="{428D5260-C96C-4E41-956F-A28257C44747}" type="sibTrans" cxnId="{301C2ACA-A766-401A-A6AE-14FFDF2188CB}">
      <dgm:prSet/>
      <dgm:spPr/>
      <dgm:t>
        <a:bodyPr/>
        <a:lstStyle/>
        <a:p>
          <a:endParaRPr lang="ru-RU"/>
        </a:p>
      </dgm:t>
    </dgm:pt>
    <dgm:pt modelId="{6C3742ED-82BC-4F83-BCE6-0EB85823A7F2}" type="pres">
      <dgm:prSet presAssocID="{80A67419-231F-47BE-A50D-647D842E88A6}" presName="linear" presStyleCnt="0">
        <dgm:presLayoutVars>
          <dgm:animLvl val="lvl"/>
          <dgm:resizeHandles val="exact"/>
        </dgm:presLayoutVars>
      </dgm:prSet>
      <dgm:spPr/>
    </dgm:pt>
    <dgm:pt modelId="{EC8D7919-AC21-471F-9098-AF6FD903DA6B}" type="pres">
      <dgm:prSet presAssocID="{4E9FDCA9-DD81-4408-8C64-FC019E4030F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F5BB1D-4A62-4520-A9B0-95D1FA7C2CA6}" type="presOf" srcId="{4E9FDCA9-DD81-4408-8C64-FC019E4030F4}" destId="{EC8D7919-AC21-471F-9098-AF6FD903DA6B}" srcOrd="0" destOrd="0" presId="urn:microsoft.com/office/officeart/2005/8/layout/vList2"/>
    <dgm:cxn modelId="{301C2ACA-A766-401A-A6AE-14FFDF2188CB}" srcId="{80A67419-231F-47BE-A50D-647D842E88A6}" destId="{4E9FDCA9-DD81-4408-8C64-FC019E4030F4}" srcOrd="0" destOrd="0" parTransId="{FF1BD79F-8D64-429F-95F0-E37B118D303C}" sibTransId="{428D5260-C96C-4E41-956F-A28257C44747}"/>
    <dgm:cxn modelId="{F90342DF-40A6-4525-AF03-92EC3B75C3EE}" type="presOf" srcId="{80A67419-231F-47BE-A50D-647D842E88A6}" destId="{6C3742ED-82BC-4F83-BCE6-0EB85823A7F2}" srcOrd="0" destOrd="0" presId="urn:microsoft.com/office/officeart/2005/8/layout/vList2"/>
    <dgm:cxn modelId="{5AE17350-7922-40B4-9BBB-F4EA5D71BE6E}" type="presParOf" srcId="{6C3742ED-82BC-4F83-BCE6-0EB85823A7F2}" destId="{EC8D7919-AC21-471F-9098-AF6FD903DA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FA12F3-048B-4CA2-9D3B-0F3546B9DC3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9ACB229-29DC-4536-B86A-68248A10ADEF}">
      <dgm:prSet/>
      <dgm:spPr/>
      <dgm:t>
        <a:bodyPr/>
        <a:lstStyle/>
        <a:p>
          <a:pPr rtl="0"/>
          <a:r>
            <a:rPr lang="ru-RU" b="1" dirty="0"/>
            <a:t>Главные приоритеты бюджетной политики на 202</a:t>
          </a:r>
          <a:r>
            <a:rPr lang="en-US" b="1" dirty="0"/>
            <a:t>6</a:t>
          </a:r>
          <a:r>
            <a:rPr lang="ru-RU" b="1" dirty="0"/>
            <a:t> - 202</a:t>
          </a:r>
          <a:r>
            <a:rPr lang="en-US" b="1" dirty="0"/>
            <a:t>8</a:t>
          </a:r>
          <a:r>
            <a:rPr lang="ru-RU" b="1" dirty="0"/>
            <a:t> годы</a:t>
          </a:r>
          <a:endParaRPr lang="ru-RU" dirty="0"/>
        </a:p>
      </dgm:t>
    </dgm:pt>
    <dgm:pt modelId="{B9D1456F-9AE7-4CE8-8E73-59AF5333ED5A}" type="parTrans" cxnId="{D9BF9225-50FA-4189-8A68-0C6F074E3213}">
      <dgm:prSet/>
      <dgm:spPr/>
      <dgm:t>
        <a:bodyPr/>
        <a:lstStyle/>
        <a:p>
          <a:endParaRPr lang="ru-RU"/>
        </a:p>
      </dgm:t>
    </dgm:pt>
    <dgm:pt modelId="{618F683D-ECE1-4EDD-8101-FF923DCFED9B}" type="sibTrans" cxnId="{D9BF9225-50FA-4189-8A68-0C6F074E3213}">
      <dgm:prSet/>
      <dgm:spPr/>
      <dgm:t>
        <a:bodyPr/>
        <a:lstStyle/>
        <a:p>
          <a:endParaRPr lang="ru-RU"/>
        </a:p>
      </dgm:t>
    </dgm:pt>
    <dgm:pt modelId="{BBF07C99-8637-4D60-AD71-5BF7BA217ECC}" type="pres">
      <dgm:prSet presAssocID="{FAFA12F3-048B-4CA2-9D3B-0F3546B9DC36}" presName="linear" presStyleCnt="0">
        <dgm:presLayoutVars>
          <dgm:animLvl val="lvl"/>
          <dgm:resizeHandles val="exact"/>
        </dgm:presLayoutVars>
      </dgm:prSet>
      <dgm:spPr/>
    </dgm:pt>
    <dgm:pt modelId="{1648B2AB-FEB6-4EF6-919C-F47A79FE9DC4}" type="pres">
      <dgm:prSet presAssocID="{F9ACB229-29DC-4536-B86A-68248A10ADE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9BF9225-50FA-4189-8A68-0C6F074E3213}" srcId="{FAFA12F3-048B-4CA2-9D3B-0F3546B9DC36}" destId="{F9ACB229-29DC-4536-B86A-68248A10ADEF}" srcOrd="0" destOrd="0" parTransId="{B9D1456F-9AE7-4CE8-8E73-59AF5333ED5A}" sibTransId="{618F683D-ECE1-4EDD-8101-FF923DCFED9B}"/>
    <dgm:cxn modelId="{44ECE633-4C61-4D39-9A50-2379AD3E4BD9}" type="presOf" srcId="{FAFA12F3-048B-4CA2-9D3B-0F3546B9DC36}" destId="{BBF07C99-8637-4D60-AD71-5BF7BA217ECC}" srcOrd="0" destOrd="0" presId="urn:microsoft.com/office/officeart/2005/8/layout/vList2"/>
    <dgm:cxn modelId="{1AA5DDCB-4949-4D3B-A955-7A3784E6E272}" type="presOf" srcId="{F9ACB229-29DC-4536-B86A-68248A10ADEF}" destId="{1648B2AB-FEB6-4EF6-919C-F47A79FE9DC4}" srcOrd="0" destOrd="0" presId="urn:microsoft.com/office/officeart/2005/8/layout/vList2"/>
    <dgm:cxn modelId="{33970460-9D02-4B90-8F3A-56E51D232CE9}" type="presParOf" srcId="{BBF07C99-8637-4D60-AD71-5BF7BA217ECC}" destId="{1648B2AB-FEB6-4EF6-919C-F47A79FE9D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D148E-70B4-4EC1-A9EE-963524717D09}">
      <dsp:nvSpPr>
        <dsp:cNvPr id="0" name=""/>
        <dsp:cNvSpPr/>
      </dsp:nvSpPr>
      <dsp:spPr>
        <a:xfrm>
          <a:off x="1202744" y="2034540"/>
          <a:ext cx="545741" cy="96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70" y="0"/>
              </a:lnTo>
              <a:lnTo>
                <a:pt x="272870" y="966406"/>
              </a:lnTo>
              <a:lnTo>
                <a:pt x="545741" y="966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447869" y="2489996"/>
        <a:ext cx="55492" cy="55492"/>
      </dsp:txXfrm>
    </dsp:sp>
    <dsp:sp modelId="{7D970E65-B364-42BB-944E-980A72DD372E}">
      <dsp:nvSpPr>
        <dsp:cNvPr id="0" name=""/>
        <dsp:cNvSpPr/>
      </dsp:nvSpPr>
      <dsp:spPr>
        <a:xfrm>
          <a:off x="1202744" y="1988819"/>
          <a:ext cx="5457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74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461972" y="2020896"/>
        <a:ext cx="27287" cy="27287"/>
      </dsp:txXfrm>
    </dsp:sp>
    <dsp:sp modelId="{EAB5F098-A211-4DF0-AE39-3810947918D7}">
      <dsp:nvSpPr>
        <dsp:cNvPr id="0" name=""/>
        <dsp:cNvSpPr/>
      </dsp:nvSpPr>
      <dsp:spPr>
        <a:xfrm>
          <a:off x="1202744" y="1068133"/>
          <a:ext cx="545741" cy="966406"/>
        </a:xfrm>
        <a:custGeom>
          <a:avLst/>
          <a:gdLst/>
          <a:ahLst/>
          <a:cxnLst/>
          <a:rect l="0" t="0" r="0" b="0"/>
          <a:pathLst>
            <a:path>
              <a:moveTo>
                <a:pt x="0" y="966406"/>
              </a:moveTo>
              <a:lnTo>
                <a:pt x="272870" y="966406"/>
              </a:lnTo>
              <a:lnTo>
                <a:pt x="272870" y="0"/>
              </a:lnTo>
              <a:lnTo>
                <a:pt x="5457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 cap="none" spc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447869" y="1523590"/>
        <a:ext cx="55492" cy="55492"/>
      </dsp:txXfrm>
    </dsp:sp>
    <dsp:sp modelId="{437EA0BE-A295-4C15-9161-111E9918EA54}">
      <dsp:nvSpPr>
        <dsp:cNvPr id="0" name=""/>
        <dsp:cNvSpPr/>
      </dsp:nvSpPr>
      <dsp:spPr>
        <a:xfrm rot="16200000">
          <a:off x="-1218357" y="1647977"/>
          <a:ext cx="4069080" cy="77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Уровни бюджетной системы РФ</a:t>
          </a:r>
          <a:endParaRPr lang="ru-RU" sz="26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-1218357" y="1647977"/>
        <a:ext cx="4069080" cy="773125"/>
      </dsp:txXfrm>
    </dsp:sp>
    <dsp:sp modelId="{084D376D-DD99-4F64-9109-625D45F3115E}">
      <dsp:nvSpPr>
        <dsp:cNvPr id="0" name=""/>
        <dsp:cNvSpPr/>
      </dsp:nvSpPr>
      <dsp:spPr>
        <a:xfrm>
          <a:off x="1748486" y="681570"/>
          <a:ext cx="2535850" cy="77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none" spc="0" dirty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Федеральный бюджет		</a:t>
          </a:r>
        </a:p>
      </dsp:txBody>
      <dsp:txXfrm>
        <a:off x="1748486" y="681570"/>
        <a:ext cx="2535850" cy="773125"/>
      </dsp:txXfrm>
    </dsp:sp>
    <dsp:sp modelId="{C261C773-5622-4E67-957E-D8F574651F19}">
      <dsp:nvSpPr>
        <dsp:cNvPr id="0" name=""/>
        <dsp:cNvSpPr/>
      </dsp:nvSpPr>
      <dsp:spPr>
        <a:xfrm>
          <a:off x="1748486" y="1647977"/>
          <a:ext cx="2535850" cy="77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Региональные бюджеты</a:t>
          </a:r>
          <a:endParaRPr lang="ru-RU" sz="18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748486" y="1647977"/>
        <a:ext cx="2535850" cy="773125"/>
      </dsp:txXfrm>
    </dsp:sp>
    <dsp:sp modelId="{20759290-AD10-4690-B28A-8562405DC380}">
      <dsp:nvSpPr>
        <dsp:cNvPr id="0" name=""/>
        <dsp:cNvSpPr/>
      </dsp:nvSpPr>
      <dsp:spPr>
        <a:xfrm>
          <a:off x="1748486" y="2614383"/>
          <a:ext cx="2535850" cy="773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none" spc="0">
              <a:ln w="12700"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rPr>
            <a:t>Местные бюджеты</a:t>
          </a:r>
          <a:endParaRPr lang="ru-RU" sz="1800" b="1" kern="1200" cap="none" spc="0" dirty="0">
            <a:ln w="12700">
              <a:prstDash val="solid"/>
            </a:ln>
            <a:effectLst>
              <a:outerShdw dist="38100" dir="2640000" algn="bl" rotWithShape="0">
                <a:schemeClr val="accent1"/>
              </a:outerShdw>
            </a:effectLst>
          </a:endParaRPr>
        </a:p>
      </dsp:txBody>
      <dsp:txXfrm>
        <a:off x="1748486" y="2614383"/>
        <a:ext cx="2535850" cy="7731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CE9A-7274-4BA6-BF6F-8C36A417DB94}">
      <dsp:nvSpPr>
        <dsp:cNvPr id="0" name=""/>
        <dsp:cNvSpPr/>
      </dsp:nvSpPr>
      <dsp:spPr>
        <a:xfrm>
          <a:off x="0" y="0"/>
          <a:ext cx="77882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Из чего складываются доходы бюджета</a:t>
          </a:r>
          <a:endParaRPr lang="ru-RU" sz="2800" kern="1200" dirty="0"/>
        </a:p>
      </dsp:txBody>
      <dsp:txXfrm>
        <a:off x="32784" y="32784"/>
        <a:ext cx="7722707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FA012-34AD-4153-9340-0F94A9794228}">
      <dsp:nvSpPr>
        <dsp:cNvPr id="0" name=""/>
        <dsp:cNvSpPr/>
      </dsp:nvSpPr>
      <dsp:spPr>
        <a:xfrm>
          <a:off x="0" y="0"/>
          <a:ext cx="8856662" cy="60114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shade val="8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Доходы бюджета – безвозмездные и безвозвратные поступления денежных средств в бюджет.</a:t>
          </a:r>
          <a:endParaRPr lang="ru-RU" sz="2000" kern="1200" dirty="0"/>
        </a:p>
      </dsp:txBody>
      <dsp:txXfrm>
        <a:off x="29346" y="29346"/>
        <a:ext cx="8797970" cy="5424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E3EDD-01C3-45F2-A0EE-35D05B9D15DD}">
      <dsp:nvSpPr>
        <dsp:cNvPr id="0" name=""/>
        <dsp:cNvSpPr/>
      </dsp:nvSpPr>
      <dsp:spPr>
        <a:xfrm>
          <a:off x="0" y="168828"/>
          <a:ext cx="7559675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Структура доходов бюджета округа</a:t>
          </a:r>
          <a:endParaRPr lang="ru-RU" sz="2900" kern="1200" dirty="0"/>
        </a:p>
      </dsp:txBody>
      <dsp:txXfrm>
        <a:off x="33955" y="202783"/>
        <a:ext cx="7491765" cy="627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988B-5833-4617-9874-A7C9478EFDCC}">
      <dsp:nvSpPr>
        <dsp:cNvPr id="0" name=""/>
        <dsp:cNvSpPr/>
      </dsp:nvSpPr>
      <dsp:spPr>
        <a:xfrm>
          <a:off x="0" y="0"/>
          <a:ext cx="7559675" cy="6306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Структура налоговых и неналоговых доходов бюджета</a:t>
          </a:r>
          <a:endParaRPr lang="ru-RU" sz="1900" kern="1200" dirty="0"/>
        </a:p>
      </dsp:txBody>
      <dsp:txXfrm>
        <a:off x="30788" y="30788"/>
        <a:ext cx="7498099" cy="5691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332A4-79DC-4E80-96CB-6336678EE6C9}">
      <dsp:nvSpPr>
        <dsp:cNvPr id="0" name=""/>
        <dsp:cNvSpPr/>
      </dsp:nvSpPr>
      <dsp:spPr>
        <a:xfrm>
          <a:off x="0" y="52"/>
          <a:ext cx="755967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Как распределяются расходы бюджета</a:t>
          </a:r>
          <a:endParaRPr lang="ru-RU" sz="2700" kern="1200" dirty="0"/>
        </a:p>
      </dsp:txBody>
      <dsp:txXfrm>
        <a:off x="31613" y="31665"/>
        <a:ext cx="7496449" cy="5843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75767-A1C7-4317-8A89-F9984BB37BD1}">
      <dsp:nvSpPr>
        <dsp:cNvPr id="0" name=""/>
        <dsp:cNvSpPr/>
      </dsp:nvSpPr>
      <dsp:spPr>
        <a:xfrm>
          <a:off x="0" y="570"/>
          <a:ext cx="7416800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Что такое Программный бюджет</a:t>
          </a:r>
          <a:endParaRPr lang="ru-RU" sz="2100" kern="1200" dirty="0"/>
        </a:p>
      </dsp:txBody>
      <dsp:txXfrm>
        <a:off x="24588" y="25158"/>
        <a:ext cx="7367624" cy="4545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4D028-FA96-47A1-925D-1FF866403624}">
      <dsp:nvSpPr>
        <dsp:cNvPr id="0" name=""/>
        <dsp:cNvSpPr/>
      </dsp:nvSpPr>
      <dsp:spPr>
        <a:xfrm>
          <a:off x="5863681" y="3477507"/>
          <a:ext cx="91440" cy="602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55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2123-3390-40E0-A8A4-6885D14B129A}">
      <dsp:nvSpPr>
        <dsp:cNvPr id="0" name=""/>
        <dsp:cNvSpPr/>
      </dsp:nvSpPr>
      <dsp:spPr>
        <a:xfrm>
          <a:off x="3956845" y="1559023"/>
          <a:ext cx="1952555" cy="60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92"/>
              </a:lnTo>
              <a:lnTo>
                <a:pt x="1952555" y="410692"/>
              </a:lnTo>
              <a:lnTo>
                <a:pt x="1952555" y="602655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614DE-FE83-4C00-8286-8CC5306B388A}">
      <dsp:nvSpPr>
        <dsp:cNvPr id="0" name=""/>
        <dsp:cNvSpPr/>
      </dsp:nvSpPr>
      <dsp:spPr>
        <a:xfrm>
          <a:off x="1679282" y="3477507"/>
          <a:ext cx="91440" cy="602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55"/>
              </a:lnTo>
            </a:path>
          </a:pathLst>
        </a:custGeom>
        <a:noFill/>
        <a:ln w="127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D5DA3-F152-456C-BF0E-C962654947B4}">
      <dsp:nvSpPr>
        <dsp:cNvPr id="0" name=""/>
        <dsp:cNvSpPr/>
      </dsp:nvSpPr>
      <dsp:spPr>
        <a:xfrm>
          <a:off x="1725002" y="1559023"/>
          <a:ext cx="2231842" cy="602655"/>
        </a:xfrm>
        <a:custGeom>
          <a:avLst/>
          <a:gdLst/>
          <a:ahLst/>
          <a:cxnLst/>
          <a:rect l="0" t="0" r="0" b="0"/>
          <a:pathLst>
            <a:path>
              <a:moveTo>
                <a:pt x="2231842" y="0"/>
              </a:moveTo>
              <a:lnTo>
                <a:pt x="2231842" y="410692"/>
              </a:lnTo>
              <a:lnTo>
                <a:pt x="0" y="410692"/>
              </a:lnTo>
              <a:lnTo>
                <a:pt x="0" y="602655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7177F-E89F-46B4-A3EE-3C8088C3F3CF}">
      <dsp:nvSpPr>
        <dsp:cNvPr id="0" name=""/>
        <dsp:cNvSpPr/>
      </dsp:nvSpPr>
      <dsp:spPr>
        <a:xfrm>
          <a:off x="807179" y="243196"/>
          <a:ext cx="6299332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5EC675-962E-4FCC-87F8-032730F8E1D0}">
      <dsp:nvSpPr>
        <dsp:cNvPr id="0" name=""/>
        <dsp:cNvSpPr/>
      </dsp:nvSpPr>
      <dsp:spPr>
        <a:xfrm>
          <a:off x="1037420" y="461925"/>
          <a:ext cx="6299332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baseline="0" dirty="0">
              <a:latin typeface="Monotype Corsiva" pitchFamily="66" charset="0"/>
            </a:rPr>
            <a:t>Всего расходы на 202</a:t>
          </a:r>
          <a:r>
            <a:rPr lang="en-US" sz="2500" b="1" i="0" kern="1200" baseline="0" dirty="0">
              <a:latin typeface="Monotype Corsiva" pitchFamily="66" charset="0"/>
            </a:rPr>
            <a:t>6</a:t>
          </a:r>
          <a:r>
            <a:rPr lang="ru-RU" sz="2500" b="1" i="0" kern="1200" baseline="0" dirty="0">
              <a:latin typeface="Monotype Corsiva" pitchFamily="66" charset="0"/>
            </a:rPr>
            <a:t> год</a:t>
          </a:r>
          <a:r>
            <a:rPr lang="en-US" sz="2500" b="1" i="0" kern="1200" baseline="0" dirty="0">
              <a:latin typeface="Monotype Corsiva" pitchFamily="66" charset="0"/>
            </a:rPr>
            <a:t>:</a:t>
          </a:r>
          <a:r>
            <a:rPr lang="ru-RU" sz="2500" b="1" i="0" kern="1200" baseline="0" dirty="0">
              <a:latin typeface="Monotype Corsiva" pitchFamily="66" charset="0"/>
            </a:rPr>
            <a:t> </a:t>
          </a:r>
          <a:r>
            <a:rPr lang="en-US" sz="2500" b="1" i="0" kern="1200" baseline="0" dirty="0">
              <a:latin typeface="Monotype Corsiva" pitchFamily="66" charset="0"/>
            </a:rPr>
            <a:t>718 757,2</a:t>
          </a:r>
          <a:r>
            <a:rPr lang="ru-RU" sz="2500" b="1" i="0" kern="1200" baseline="0" dirty="0">
              <a:latin typeface="Monotype Corsiva" pitchFamily="66" charset="0"/>
            </a:rPr>
            <a:t> тыс. рублей</a:t>
          </a:r>
        </a:p>
      </dsp:txBody>
      <dsp:txXfrm>
        <a:off x="1075959" y="500464"/>
        <a:ext cx="6222254" cy="1238749"/>
      </dsp:txXfrm>
    </dsp:sp>
    <dsp:sp modelId="{C3F634F8-7148-4E34-B906-98CA0104C276}">
      <dsp:nvSpPr>
        <dsp:cNvPr id="0" name=""/>
        <dsp:cNvSpPr/>
      </dsp:nvSpPr>
      <dsp:spPr>
        <a:xfrm>
          <a:off x="2688" y="2161679"/>
          <a:ext cx="344462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99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29EAB0-C09F-427F-9779-08DDA8F9C132}">
      <dsp:nvSpPr>
        <dsp:cNvPr id="0" name=""/>
        <dsp:cNvSpPr/>
      </dsp:nvSpPr>
      <dsp:spPr>
        <a:xfrm>
          <a:off x="232929" y="2380408"/>
          <a:ext cx="344462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baseline="0" dirty="0">
              <a:latin typeface="Monotype Corsiva" pitchFamily="66" charset="0"/>
            </a:rPr>
            <a:t>Программные расходы по </a:t>
          </a:r>
          <a:r>
            <a:rPr lang="en-US" sz="2500" b="1" i="1" kern="1200" baseline="0" dirty="0">
              <a:latin typeface="Monotype Corsiva" pitchFamily="66" charset="0"/>
            </a:rPr>
            <a:t>20</a:t>
          </a:r>
          <a:r>
            <a:rPr lang="ru-RU" sz="2500" b="1" i="1" kern="1200" baseline="0" dirty="0">
              <a:latin typeface="Monotype Corsiva" pitchFamily="66" charset="0"/>
            </a:rPr>
            <a:t> муниципальным  программам</a:t>
          </a:r>
        </a:p>
      </dsp:txBody>
      <dsp:txXfrm>
        <a:off x="271468" y="2418947"/>
        <a:ext cx="3367551" cy="1238749"/>
      </dsp:txXfrm>
    </dsp:sp>
    <dsp:sp modelId="{3A43FB28-65B8-4A70-AC09-D15E91EADEDD}">
      <dsp:nvSpPr>
        <dsp:cNvPr id="0" name=""/>
        <dsp:cNvSpPr/>
      </dsp:nvSpPr>
      <dsp:spPr>
        <a:xfrm>
          <a:off x="688918" y="4080163"/>
          <a:ext cx="207216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2420C8-F7AA-4911-81DC-5C39861D367F}">
      <dsp:nvSpPr>
        <dsp:cNvPr id="0" name=""/>
        <dsp:cNvSpPr/>
      </dsp:nvSpPr>
      <dsp:spPr>
        <a:xfrm>
          <a:off x="919159" y="4298892"/>
          <a:ext cx="207216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baseline="0" dirty="0">
              <a:latin typeface="Monotype Corsiva" pitchFamily="66" charset="0"/>
            </a:rPr>
            <a:t>6</a:t>
          </a:r>
          <a:r>
            <a:rPr lang="en-US" sz="2500" b="1" i="1" kern="1200" baseline="0" dirty="0">
              <a:latin typeface="Monotype Corsiva" pitchFamily="66" charset="0"/>
            </a:rPr>
            <a:t>11 307,6</a:t>
          </a:r>
          <a:r>
            <a:rPr lang="ru-RU" sz="2500" b="1" i="1" kern="1200" baseline="0" dirty="0">
              <a:latin typeface="Monotype Corsiva" pitchFamily="66" charset="0"/>
            </a:rPr>
            <a:t> тыс. рублей (8</a:t>
          </a:r>
          <a:r>
            <a:rPr lang="en-US" sz="2500" b="1" i="1" kern="1200" baseline="0" dirty="0">
              <a:latin typeface="Monotype Corsiva" pitchFamily="66" charset="0"/>
            </a:rPr>
            <a:t>5</a:t>
          </a:r>
          <a:r>
            <a:rPr lang="ru-RU" sz="2500" b="1" i="1" kern="1200" baseline="0" dirty="0">
              <a:latin typeface="Monotype Corsiva" pitchFamily="66" charset="0"/>
            </a:rPr>
            <a:t>,</a:t>
          </a:r>
          <a:r>
            <a:rPr lang="en-US" sz="2500" b="1" i="1" kern="1200" baseline="0" dirty="0">
              <a:latin typeface="Monotype Corsiva" pitchFamily="66" charset="0"/>
            </a:rPr>
            <a:t>1</a:t>
          </a:r>
          <a:r>
            <a:rPr lang="ru-RU" sz="2500" b="1" i="1" kern="1200" baseline="0" dirty="0">
              <a:latin typeface="Monotype Corsiva" pitchFamily="66" charset="0"/>
            </a:rPr>
            <a:t>%)</a:t>
          </a:r>
        </a:p>
      </dsp:txBody>
      <dsp:txXfrm>
        <a:off x="957698" y="4337431"/>
        <a:ext cx="1995091" cy="1238749"/>
      </dsp:txXfrm>
    </dsp:sp>
    <dsp:sp modelId="{E1F88D13-BCCC-466D-85BF-B75F1F20F8E1}">
      <dsp:nvSpPr>
        <dsp:cNvPr id="0" name=""/>
        <dsp:cNvSpPr/>
      </dsp:nvSpPr>
      <dsp:spPr>
        <a:xfrm>
          <a:off x="3907799" y="2161679"/>
          <a:ext cx="4003203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99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EC67D8-4E6A-4006-A593-B689C00C3250}">
      <dsp:nvSpPr>
        <dsp:cNvPr id="0" name=""/>
        <dsp:cNvSpPr/>
      </dsp:nvSpPr>
      <dsp:spPr>
        <a:xfrm>
          <a:off x="4138040" y="2380408"/>
          <a:ext cx="4003203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baseline="0" dirty="0">
              <a:latin typeface="Monotype Corsiva" pitchFamily="66" charset="0"/>
            </a:rPr>
            <a:t>Непрограммные расходы</a:t>
          </a:r>
        </a:p>
      </dsp:txBody>
      <dsp:txXfrm>
        <a:off x="4176579" y="2418947"/>
        <a:ext cx="3926125" cy="1238749"/>
      </dsp:txXfrm>
    </dsp:sp>
    <dsp:sp modelId="{4DEBCC53-0FCB-47A3-A3F3-DF8D0441D723}">
      <dsp:nvSpPr>
        <dsp:cNvPr id="0" name=""/>
        <dsp:cNvSpPr/>
      </dsp:nvSpPr>
      <dsp:spPr>
        <a:xfrm>
          <a:off x="4873316" y="4080163"/>
          <a:ext cx="207216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tint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BCF4FA-ABD4-4E26-9382-098C8D0E1FE6}">
      <dsp:nvSpPr>
        <dsp:cNvPr id="0" name=""/>
        <dsp:cNvSpPr/>
      </dsp:nvSpPr>
      <dsp:spPr>
        <a:xfrm>
          <a:off x="5103557" y="4298892"/>
          <a:ext cx="207216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baseline="0" dirty="0">
              <a:latin typeface="Monotype Corsiva" pitchFamily="66" charset="0"/>
            </a:rPr>
            <a:t>1</a:t>
          </a:r>
          <a:r>
            <a:rPr lang="en-US" sz="2500" b="1" i="1" kern="1200" baseline="0" dirty="0">
              <a:latin typeface="Monotype Corsiva" pitchFamily="66" charset="0"/>
            </a:rPr>
            <a:t>0</a:t>
          </a:r>
          <a:r>
            <a:rPr lang="ru-RU" sz="2500" b="1" i="1" kern="1200" baseline="0" dirty="0">
              <a:latin typeface="Monotype Corsiva" pitchFamily="66" charset="0"/>
            </a:rPr>
            <a:t>7 4</a:t>
          </a:r>
          <a:r>
            <a:rPr lang="en-US" sz="2500" b="1" i="1" kern="1200" baseline="0" dirty="0">
              <a:latin typeface="Monotype Corsiva" pitchFamily="66" charset="0"/>
            </a:rPr>
            <a:t>49</a:t>
          </a:r>
          <a:r>
            <a:rPr lang="ru-RU" sz="2500" b="1" i="1" kern="1200" baseline="0" dirty="0">
              <a:latin typeface="Monotype Corsiva" pitchFamily="66" charset="0"/>
            </a:rPr>
            <a:t>,</a:t>
          </a:r>
          <a:r>
            <a:rPr lang="en-US" sz="2500" b="1" i="1" kern="1200" baseline="0" dirty="0">
              <a:latin typeface="Monotype Corsiva" pitchFamily="66" charset="0"/>
            </a:rPr>
            <a:t>6</a:t>
          </a:r>
          <a:r>
            <a:rPr lang="ru-RU" sz="2500" b="1" i="1" kern="1200" baseline="0" dirty="0">
              <a:latin typeface="Monotype Corsiva" pitchFamily="66" charset="0"/>
            </a:rPr>
            <a:t> тыс. рублей (1</a:t>
          </a:r>
          <a:r>
            <a:rPr lang="en-US" sz="2500" b="1" i="1" kern="1200" baseline="0" dirty="0">
              <a:latin typeface="Monotype Corsiva" pitchFamily="66" charset="0"/>
            </a:rPr>
            <a:t>4,9</a:t>
          </a:r>
          <a:r>
            <a:rPr lang="ru-RU" sz="2500" b="1" i="1" kern="1200" baseline="0" dirty="0">
              <a:latin typeface="Monotype Corsiva" pitchFamily="66" charset="0"/>
            </a:rPr>
            <a:t>%)</a:t>
          </a:r>
        </a:p>
      </dsp:txBody>
      <dsp:txXfrm>
        <a:off x="5142096" y="4337431"/>
        <a:ext cx="1995091" cy="12387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C5889-A6CA-48A2-A3FD-DEE17A814560}">
      <dsp:nvSpPr>
        <dsp:cNvPr id="0" name=""/>
        <dsp:cNvSpPr/>
      </dsp:nvSpPr>
      <dsp:spPr>
        <a:xfrm>
          <a:off x="0" y="94140"/>
          <a:ext cx="8229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Наиболее значимые муниципальные программы:</a:t>
          </a:r>
          <a:br>
            <a:rPr lang="ru-RU" sz="2400" b="1" kern="1200" dirty="0"/>
          </a:br>
          <a:endParaRPr lang="ru-RU" sz="2400" kern="1200" dirty="0"/>
        </a:p>
      </dsp:txBody>
      <dsp:txXfrm>
        <a:off x="46606" y="140746"/>
        <a:ext cx="8136388" cy="8615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7942D-85C9-44F9-BEC7-24B6E1D91F2C}">
      <dsp:nvSpPr>
        <dsp:cNvPr id="0" name=""/>
        <dsp:cNvSpPr/>
      </dsp:nvSpPr>
      <dsp:spPr>
        <a:xfrm>
          <a:off x="0" y="5242"/>
          <a:ext cx="8504238" cy="138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Утверждена  постановлением администрации Спасского муниципального округа от 2 ноября 2023 года № 1098 «Об утверждении муниципальной программы «Развитие образования Спасского муниципального округа Нижегородской области на 2024-2026 годы ».</a:t>
          </a:r>
        </a:p>
      </dsp:txBody>
      <dsp:txXfrm>
        <a:off x="40584" y="45826"/>
        <a:ext cx="8423070" cy="1304457"/>
      </dsp:txXfrm>
    </dsp:sp>
    <dsp:sp modelId="{283B8C92-1E0E-4DA6-8BAB-780786705E19}">
      <dsp:nvSpPr>
        <dsp:cNvPr id="0" name=""/>
        <dsp:cNvSpPr/>
      </dsp:nvSpPr>
      <dsp:spPr>
        <a:xfrm rot="5400000">
          <a:off x="4006959" y="1481240"/>
          <a:ext cx="490318" cy="473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4110215" y="1472587"/>
        <a:ext cx="283806" cy="348415"/>
      </dsp:txXfrm>
    </dsp:sp>
    <dsp:sp modelId="{1AFD66B3-7C98-4350-B057-0BA085A32BF3}">
      <dsp:nvSpPr>
        <dsp:cNvPr id="0" name=""/>
        <dsp:cNvSpPr/>
      </dsp:nvSpPr>
      <dsp:spPr>
        <a:xfrm>
          <a:off x="0" y="2044624"/>
          <a:ext cx="8504238" cy="157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Цель муниципальной программы - формирование на территории Спасского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округа, ожиданиям  общества и каждого гражданина</a:t>
          </a:r>
        </a:p>
      </dsp:txBody>
      <dsp:txXfrm>
        <a:off x="46036" y="2090660"/>
        <a:ext cx="8412166" cy="1479729"/>
      </dsp:txXfrm>
    </dsp:sp>
    <dsp:sp modelId="{5E75B09A-C7D4-4C48-8ABB-CB70E47DEBF2}">
      <dsp:nvSpPr>
        <dsp:cNvPr id="0" name=""/>
        <dsp:cNvSpPr/>
      </dsp:nvSpPr>
      <dsp:spPr>
        <a:xfrm rot="5400000">
          <a:off x="4103103" y="3578609"/>
          <a:ext cx="298031" cy="473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4110216" y="3666099"/>
        <a:ext cx="283806" cy="208622"/>
      </dsp:txXfrm>
    </dsp:sp>
    <dsp:sp modelId="{EDD0A488-4B4D-4827-A7C0-5154C14D20F2}">
      <dsp:nvSpPr>
        <dsp:cNvPr id="0" name=""/>
        <dsp:cNvSpPr/>
      </dsp:nvSpPr>
      <dsp:spPr>
        <a:xfrm>
          <a:off x="0" y="4013802"/>
          <a:ext cx="8504238" cy="105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Муниципальный заказчик-координатор – Управление образования Спасского муниципального округа Нижегородской области.</a:t>
          </a:r>
        </a:p>
      </dsp:txBody>
      <dsp:txXfrm>
        <a:off x="30787" y="4044589"/>
        <a:ext cx="8442664" cy="9895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4BBF0-1347-4DF0-8CA6-97A26E890800}">
      <dsp:nvSpPr>
        <dsp:cNvPr id="0" name=""/>
        <dsp:cNvSpPr/>
      </dsp:nvSpPr>
      <dsp:spPr>
        <a:xfrm>
          <a:off x="0" y="3435"/>
          <a:ext cx="8504238" cy="1243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Утверждена постановлением администрации Спасского муниципального района от  28 октября 2025 г. № 937 «Об утверждении Муниципальной программы «Развитие культуры Спасского муниципального округа Нижегородской области на 2026-2030 годы»</a:t>
          </a:r>
        </a:p>
      </dsp:txBody>
      <dsp:txXfrm>
        <a:off x="36414" y="39849"/>
        <a:ext cx="8431410" cy="1170453"/>
      </dsp:txXfrm>
    </dsp:sp>
    <dsp:sp modelId="{7BDC2A21-BE82-4AAF-8F7B-3397FFCD3187}">
      <dsp:nvSpPr>
        <dsp:cNvPr id="0" name=""/>
        <dsp:cNvSpPr/>
      </dsp:nvSpPr>
      <dsp:spPr>
        <a:xfrm rot="5400000">
          <a:off x="4019003" y="1277798"/>
          <a:ext cx="466230" cy="55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4084276" y="1324421"/>
        <a:ext cx="335686" cy="326361"/>
      </dsp:txXfrm>
    </dsp:sp>
    <dsp:sp modelId="{0729EEBE-CA8B-4306-B14F-F8C0E8F5AEBB}">
      <dsp:nvSpPr>
        <dsp:cNvPr id="0" name=""/>
        <dsp:cNvSpPr/>
      </dsp:nvSpPr>
      <dsp:spPr>
        <a:xfrm>
          <a:off x="0" y="1868357"/>
          <a:ext cx="8504238" cy="188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Цель муниципальной программы - создание условий и возможностей для повышения роли культуры в воспитании и  просвещении населения Спасского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 и повышение туристической привлекательности округа</a:t>
          </a:r>
        </a:p>
      </dsp:txBody>
      <dsp:txXfrm>
        <a:off x="55330" y="1923687"/>
        <a:ext cx="8393578" cy="1778431"/>
      </dsp:txXfrm>
    </dsp:sp>
    <dsp:sp modelId="{67DD6F1F-5E41-4691-9CFB-F997B2734A38}">
      <dsp:nvSpPr>
        <dsp:cNvPr id="0" name=""/>
        <dsp:cNvSpPr/>
      </dsp:nvSpPr>
      <dsp:spPr>
        <a:xfrm rot="5400000">
          <a:off x="4019003" y="3788530"/>
          <a:ext cx="466230" cy="559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4084276" y="3835153"/>
        <a:ext cx="335686" cy="326361"/>
      </dsp:txXfrm>
    </dsp:sp>
    <dsp:sp modelId="{B0BBE06C-25C2-4F6F-B686-E138956CE3F0}">
      <dsp:nvSpPr>
        <dsp:cNvPr id="0" name=""/>
        <dsp:cNvSpPr/>
      </dsp:nvSpPr>
      <dsp:spPr>
        <a:xfrm>
          <a:off x="0" y="4379089"/>
          <a:ext cx="8504238" cy="689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Муниципальный заказчик-координатор – Управление культуры, молодежи, спорта и туризма Спасского муниципального округа.</a:t>
          </a:r>
        </a:p>
      </dsp:txBody>
      <dsp:txXfrm>
        <a:off x="20197" y="4399286"/>
        <a:ext cx="8463844" cy="64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D0E51-59C3-4A79-8EEF-897946AD3FA8}">
      <dsp:nvSpPr>
        <dsp:cNvPr id="0" name=""/>
        <dsp:cNvSpPr/>
      </dsp:nvSpPr>
      <dsp:spPr>
        <a:xfrm>
          <a:off x="0" y="20951"/>
          <a:ext cx="7908106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/>
            <a:t>Стадии бюджетного процесса</a:t>
          </a:r>
          <a:endParaRPr lang="ru-RU" sz="3300" kern="1200" dirty="0"/>
        </a:p>
      </dsp:txBody>
      <dsp:txXfrm>
        <a:off x="38638" y="59589"/>
        <a:ext cx="7830830" cy="71422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1486B-7A38-400F-BF38-9A26F2F6D85C}">
      <dsp:nvSpPr>
        <dsp:cNvPr id="0" name=""/>
        <dsp:cNvSpPr/>
      </dsp:nvSpPr>
      <dsp:spPr>
        <a:xfrm>
          <a:off x="82796" y="45929"/>
          <a:ext cx="8220717" cy="1496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Постановления администрации Спасского муниципального района от 24 октября 2025 года № 915 «Об утверждении Муниципальной программы «Развитие агропромышленного комплекса Спасского муниципального округа Нижегородской области»</a:t>
          </a:r>
        </a:p>
      </dsp:txBody>
      <dsp:txXfrm>
        <a:off x="126636" y="89769"/>
        <a:ext cx="8133037" cy="1409134"/>
      </dsp:txXfrm>
    </dsp:sp>
    <dsp:sp modelId="{05F5DE73-A7E2-495A-B61D-757C1A65B652}">
      <dsp:nvSpPr>
        <dsp:cNvPr id="0" name=""/>
        <dsp:cNvSpPr/>
      </dsp:nvSpPr>
      <dsp:spPr>
        <a:xfrm rot="5414279">
          <a:off x="4056147" y="1524797"/>
          <a:ext cx="266323" cy="390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 rot="-5400000">
        <a:off x="4072178" y="1587129"/>
        <a:ext cx="234593" cy="186426"/>
      </dsp:txXfrm>
    </dsp:sp>
    <dsp:sp modelId="{6917B6F0-36C3-4360-9A29-31A0196E49CD}">
      <dsp:nvSpPr>
        <dsp:cNvPr id="0" name=""/>
        <dsp:cNvSpPr/>
      </dsp:nvSpPr>
      <dsp:spPr>
        <a:xfrm>
          <a:off x="73447" y="1897838"/>
          <a:ext cx="8220717" cy="229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Цель муниципальной программы: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1.Развитие производственно-финансовой деятельности организаций агропромышленного комплекса;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2.Создание условий для комплексного развития сельских территорий.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3.Обеспечение эффективности деятельности управления сельского хозяйства и продовольствия администрации Спасского муниципального округа Нижегородской области в сфере развития агропромышленного комплекса.</a:t>
          </a:r>
        </a:p>
      </dsp:txBody>
      <dsp:txXfrm>
        <a:off x="140655" y="1965046"/>
        <a:ext cx="8086301" cy="21602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9284"/>
          <a:ext cx="7472386" cy="1053000"/>
        </a:xfrm>
        <a:prstGeom prst="roundRect">
          <a:avLst/>
        </a:prstGeom>
        <a:solidFill>
          <a:srgbClr val="DED8C0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b="1" kern="1200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  <a:cs typeface="Times New Roman" pitchFamily="18" charset="0"/>
            </a:rPr>
            <a:t>Образование</a:t>
          </a:r>
          <a:r>
            <a:rPr lang="ru-RU" sz="4500" b="1" kern="12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 </a:t>
          </a:r>
        </a:p>
      </dsp:txBody>
      <dsp:txXfrm>
        <a:off x="51403" y="60687"/>
        <a:ext cx="7369580" cy="9501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68FD-CEFB-4ADC-8B21-D013EC60BAA9}">
      <dsp:nvSpPr>
        <dsp:cNvPr id="0" name=""/>
        <dsp:cNvSpPr/>
      </dsp:nvSpPr>
      <dsp:spPr>
        <a:xfrm>
          <a:off x="0" y="1272"/>
          <a:ext cx="8229600" cy="865800"/>
        </a:xfrm>
        <a:prstGeom prst="roundRect">
          <a:avLst/>
        </a:prstGeom>
        <a:solidFill>
          <a:srgbClr val="DDDDC1"/>
        </a:solidFill>
        <a:ln w="19050" cap="flat" cmpd="sng" algn="ctr">
          <a:solidFill>
            <a:schemeClr val="accent3">
              <a:lumMod val="6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i="1" kern="1200" dirty="0">
              <a:solidFill>
                <a:schemeClr val="accent1">
                  <a:lumMod val="25000"/>
                </a:schemeClr>
              </a:solidFill>
              <a:latin typeface="Monotype Corsiva" pitchFamily="66" charset="0"/>
            </a:rPr>
            <a:t>Культура</a:t>
          </a:r>
        </a:p>
      </dsp:txBody>
      <dsp:txXfrm>
        <a:off x="42265" y="43537"/>
        <a:ext cx="8145070" cy="7812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D9D3-9F0F-4737-BC55-806A60D9BE2B}">
      <dsp:nvSpPr>
        <dsp:cNvPr id="0" name=""/>
        <dsp:cNvSpPr/>
      </dsp:nvSpPr>
      <dsp:spPr>
        <a:xfrm>
          <a:off x="0" y="0"/>
          <a:ext cx="6000792" cy="3058860"/>
        </a:xfrm>
        <a:prstGeom prst="roundRect">
          <a:avLst/>
        </a:prstGeom>
        <a:gradFill rotWithShape="1">
          <a:gsLst>
            <a:gs pos="0">
              <a:schemeClr val="dk1">
                <a:tint val="69000"/>
                <a:alpha val="100000"/>
                <a:satMod val="109000"/>
                <a:lumMod val="110000"/>
              </a:schemeClr>
            </a:gs>
            <a:gs pos="52000">
              <a:schemeClr val="dk1">
                <a:tint val="74000"/>
                <a:satMod val="100000"/>
                <a:lumMod val="104000"/>
              </a:schemeClr>
            </a:gs>
            <a:gs pos="100000">
              <a:schemeClr val="dk1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Учреждения культуры оказывают населению Спасского округа муниципальные услуги по библиотечному обслуживанию населения, по предоставлению доступа к культурному наследию, находящемуся в пользовании музея, по организации досуга населения в культурно – досуговом центре. Всего финансируются : культурно – досуговый центр,  централизованная библиотека ,  народный исторический  музей ,центр развития народных промыслов и туризма, МБУ ХЭС учреждений культуры.</a:t>
          </a:r>
        </a:p>
      </dsp:txBody>
      <dsp:txXfrm>
        <a:off x="149321" y="149321"/>
        <a:ext cx="5702150" cy="27602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BD82F-3884-457E-88F4-6391641D4037}">
      <dsp:nvSpPr>
        <dsp:cNvPr id="0" name=""/>
        <dsp:cNvSpPr/>
      </dsp:nvSpPr>
      <dsp:spPr>
        <a:xfrm>
          <a:off x="0" y="8183"/>
          <a:ext cx="5143536" cy="1198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Times New Roman" pitchFamily="18" charset="0"/>
              <a:cs typeface="Times New Roman" pitchFamily="18" charset="0"/>
            </a:rPr>
            <a:t>Всего расходы на культуру и кинематографию в 2026 году- </a:t>
          </a: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122 841,6 </a:t>
          </a:r>
          <a:r>
            <a:rPr lang="ru-RU" sz="1600" b="0" kern="1200" dirty="0">
              <a:latin typeface="Times New Roman" pitchFamily="18" charset="0"/>
              <a:cs typeface="Times New Roman" pitchFamily="18" charset="0"/>
            </a:rPr>
            <a:t>тыс. рублей.</a:t>
          </a:r>
        </a:p>
      </dsp:txBody>
      <dsp:txXfrm>
        <a:off x="58485" y="66668"/>
        <a:ext cx="5026566" cy="108111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F4F9-2F56-4433-9CFA-B8FB9A4896DB}">
      <dsp:nvSpPr>
        <dsp:cNvPr id="0" name=""/>
        <dsp:cNvSpPr/>
      </dsp:nvSpPr>
      <dsp:spPr>
        <a:xfrm>
          <a:off x="0" y="157418"/>
          <a:ext cx="8143931" cy="971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Источники финансирования дефицита бюджета в 2025 году</a:t>
          </a:r>
          <a:endParaRPr lang="ru-RU" sz="1900" kern="1200" dirty="0"/>
        </a:p>
      </dsp:txBody>
      <dsp:txXfrm>
        <a:off x="47403" y="204821"/>
        <a:ext cx="8049125" cy="87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E566-F7D5-420B-8B7F-FE5A49F5945D}">
      <dsp:nvSpPr>
        <dsp:cNvPr id="0" name=""/>
        <dsp:cNvSpPr/>
      </dsp:nvSpPr>
      <dsp:spPr>
        <a:xfrm>
          <a:off x="0" y="288994"/>
          <a:ext cx="7559675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Показатели социально-экономического развития на 2026 год</a:t>
          </a:r>
          <a:endParaRPr lang="ru-RU" sz="1800" kern="1200" dirty="0"/>
        </a:p>
      </dsp:txBody>
      <dsp:txXfrm>
        <a:off x="21075" y="310069"/>
        <a:ext cx="7517525" cy="389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E566-F7D5-420B-8B7F-FE5A49F5945D}">
      <dsp:nvSpPr>
        <dsp:cNvPr id="0" name=""/>
        <dsp:cNvSpPr/>
      </dsp:nvSpPr>
      <dsp:spPr>
        <a:xfrm>
          <a:off x="0" y="265010"/>
          <a:ext cx="7559675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Показатели прогноза социально-экономического развития</a:t>
          </a:r>
          <a:endParaRPr lang="ru-RU" sz="1900" kern="1200" dirty="0"/>
        </a:p>
      </dsp:txBody>
      <dsp:txXfrm>
        <a:off x="22246" y="287256"/>
        <a:ext cx="7515183" cy="411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1E597-C0D4-4076-89D7-15373884AE2E}">
      <dsp:nvSpPr>
        <dsp:cNvPr id="0" name=""/>
        <dsp:cNvSpPr/>
      </dsp:nvSpPr>
      <dsp:spPr>
        <a:xfrm>
          <a:off x="0" y="168500"/>
          <a:ext cx="8246689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Основные характеристики бюджета, тыс. руб.</a:t>
          </a:r>
        </a:p>
      </dsp:txBody>
      <dsp:txXfrm>
        <a:off x="29271" y="197771"/>
        <a:ext cx="8188147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035C-B67E-42E2-BE33-9DF92617D4C9}">
      <dsp:nvSpPr>
        <dsp:cNvPr id="0" name=""/>
        <dsp:cNvSpPr/>
      </dsp:nvSpPr>
      <dsp:spPr>
        <a:xfrm>
          <a:off x="0" y="434539"/>
          <a:ext cx="3779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A70CA-8967-43AC-B4B0-50D3CEF464C1}">
      <dsp:nvSpPr>
        <dsp:cNvPr id="0" name=""/>
        <dsp:cNvSpPr/>
      </dsp:nvSpPr>
      <dsp:spPr>
        <a:xfrm>
          <a:off x="188995" y="36019"/>
          <a:ext cx="2645938" cy="7970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0" tIns="0" rIns="100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</dsp:txBody>
      <dsp:txXfrm>
        <a:off x="227903" y="74927"/>
        <a:ext cx="2568122" cy="719224"/>
      </dsp:txXfrm>
    </dsp:sp>
    <dsp:sp modelId="{81B94C50-8F46-429F-B118-6C94DB752D7F}">
      <dsp:nvSpPr>
        <dsp:cNvPr id="0" name=""/>
        <dsp:cNvSpPr/>
      </dsp:nvSpPr>
      <dsp:spPr>
        <a:xfrm>
          <a:off x="0" y="1659259"/>
          <a:ext cx="3779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290273"/>
              <a:satOff val="-21085"/>
              <a:lumOff val="1737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81C78-717B-4455-B2CD-F19268CBAF3F}">
      <dsp:nvSpPr>
        <dsp:cNvPr id="0" name=""/>
        <dsp:cNvSpPr/>
      </dsp:nvSpPr>
      <dsp:spPr>
        <a:xfrm>
          <a:off x="186502" y="1279127"/>
          <a:ext cx="2645938" cy="7970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290273"/>
                <a:satOff val="-21085"/>
                <a:lumOff val="1737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shade val="80000"/>
                <a:hueOff val="290273"/>
                <a:satOff val="-21085"/>
                <a:lumOff val="1737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0" tIns="0" rIns="100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</dsp:txBody>
      <dsp:txXfrm>
        <a:off x="225410" y="1318035"/>
        <a:ext cx="2568122" cy="719224"/>
      </dsp:txXfrm>
    </dsp:sp>
    <dsp:sp modelId="{F64FD305-1037-4084-8E71-BE0EEFC37A8E}">
      <dsp:nvSpPr>
        <dsp:cNvPr id="0" name=""/>
        <dsp:cNvSpPr/>
      </dsp:nvSpPr>
      <dsp:spPr>
        <a:xfrm>
          <a:off x="0" y="2883979"/>
          <a:ext cx="3779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580545"/>
              <a:satOff val="-42170"/>
              <a:lumOff val="3475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F0D61-EBC2-40BD-AB9C-FE575CC60E6F}">
      <dsp:nvSpPr>
        <dsp:cNvPr id="0" name=""/>
        <dsp:cNvSpPr/>
      </dsp:nvSpPr>
      <dsp:spPr>
        <a:xfrm>
          <a:off x="188995" y="2485460"/>
          <a:ext cx="2645938" cy="797040"/>
        </a:xfrm>
        <a:prstGeom prst="roundRect">
          <a:avLst/>
        </a:prstGeom>
        <a:solidFill>
          <a:schemeClr val="accent3">
            <a:lumMod val="6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0" tIns="0" rIns="1000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ДЕФИЦИТ / ПРОФИЦИТ</a:t>
          </a:r>
        </a:p>
      </dsp:txBody>
      <dsp:txXfrm>
        <a:off x="227903" y="2524368"/>
        <a:ext cx="2568122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35504-7544-4085-A31B-3CC8E1B22FC4}">
      <dsp:nvSpPr>
        <dsp:cNvPr id="0" name=""/>
        <dsp:cNvSpPr/>
      </dsp:nvSpPr>
      <dsp:spPr>
        <a:xfrm>
          <a:off x="0" y="6334"/>
          <a:ext cx="8464454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Основные направления  налоговой политики Спасского  муниципального округа на 202</a:t>
          </a:r>
          <a:r>
            <a:rPr lang="en-US" sz="2400" b="1" kern="1200" dirty="0"/>
            <a:t>6</a:t>
          </a:r>
          <a:r>
            <a:rPr lang="ru-RU" sz="2400" b="1" kern="1200" dirty="0"/>
            <a:t> год и на плановый период 202</a:t>
          </a:r>
          <a:r>
            <a:rPr lang="en-US" sz="2400" b="1" kern="1200" dirty="0"/>
            <a:t>7</a:t>
          </a:r>
          <a:r>
            <a:rPr lang="ru-RU" sz="2400" b="1" kern="1200" dirty="0"/>
            <a:t> и 202</a:t>
          </a:r>
          <a:r>
            <a:rPr lang="en-US" sz="2400" b="1" kern="1200" dirty="0"/>
            <a:t>8</a:t>
          </a:r>
          <a:r>
            <a:rPr lang="ru-RU" sz="2400" b="1" kern="1200" dirty="0"/>
            <a:t> годов</a:t>
          </a:r>
        </a:p>
      </dsp:txBody>
      <dsp:txXfrm>
        <a:off x="65796" y="72130"/>
        <a:ext cx="8332862" cy="1216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D7919-AC21-471F-9098-AF6FD903DA6B}">
      <dsp:nvSpPr>
        <dsp:cNvPr id="0" name=""/>
        <dsp:cNvSpPr/>
      </dsp:nvSpPr>
      <dsp:spPr>
        <a:xfrm>
          <a:off x="0" y="15448"/>
          <a:ext cx="8258204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Основные направления  бюджетной политики Спасского муниципального округа на 202</a:t>
          </a:r>
          <a:r>
            <a:rPr lang="en-US" sz="2000" b="1" kern="1200" dirty="0"/>
            <a:t>6</a:t>
          </a:r>
          <a:r>
            <a:rPr lang="ru-RU" sz="2000" b="1" kern="1200" dirty="0"/>
            <a:t> год и на плановый период 202</a:t>
          </a:r>
          <a:r>
            <a:rPr lang="en-US" sz="2000" b="1" kern="1200" dirty="0"/>
            <a:t>7</a:t>
          </a:r>
          <a:r>
            <a:rPr lang="ru-RU" sz="2000" b="1" kern="1200" dirty="0"/>
            <a:t> и 202</a:t>
          </a:r>
          <a:r>
            <a:rPr lang="en-US" sz="2000" b="1" kern="1200" dirty="0"/>
            <a:t>8</a:t>
          </a:r>
          <a:r>
            <a:rPr lang="ru-RU" sz="2000" b="1" kern="1200" dirty="0"/>
            <a:t> годов</a:t>
          </a:r>
        </a:p>
      </dsp:txBody>
      <dsp:txXfrm>
        <a:off x="54830" y="70278"/>
        <a:ext cx="8148544" cy="1013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8B2AB-FEB6-4EF6-919C-F47A79FE9DC4}">
      <dsp:nvSpPr>
        <dsp:cNvPr id="0" name=""/>
        <dsp:cNvSpPr/>
      </dsp:nvSpPr>
      <dsp:spPr>
        <a:xfrm>
          <a:off x="0" y="8174"/>
          <a:ext cx="8429684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Главные приоритеты бюджетной политики на 202</a:t>
          </a:r>
          <a:r>
            <a:rPr lang="en-US" sz="1600" b="1" kern="1200" dirty="0"/>
            <a:t>6</a:t>
          </a:r>
          <a:r>
            <a:rPr lang="ru-RU" sz="1600" b="1" kern="1200" dirty="0"/>
            <a:t> - 202</a:t>
          </a:r>
          <a:r>
            <a:rPr lang="en-US" sz="1600" b="1" kern="1200" dirty="0"/>
            <a:t>8</a:t>
          </a:r>
          <a:r>
            <a:rPr lang="ru-RU" sz="1600" b="1" kern="1200" dirty="0"/>
            <a:t> годы</a:t>
          </a:r>
          <a:endParaRPr lang="ru-RU" sz="1600" kern="1200" dirty="0"/>
        </a:p>
      </dsp:txBody>
      <dsp:txXfrm>
        <a:off x="18734" y="26908"/>
        <a:ext cx="83922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0.47702</cdr:y>
    </cdr:from>
    <cdr:to>
      <cdr:x>0.5</cdr:x>
      <cdr:y>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0" y="2930669"/>
          <a:ext cx="4114800" cy="32129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</a:rPr>
            <a:t>В случае превышения  расходов  над  доходами  образуется  </a:t>
          </a:r>
          <a:r>
            <a:rPr lang="ru-RU" sz="1800" b="1" i="1" u="sng" dirty="0">
              <a:solidFill>
                <a:schemeClr val="tx1"/>
              </a:solidFill>
            </a:rPr>
            <a:t>дефицит</a:t>
          </a:r>
          <a:r>
            <a:rPr lang="ru-RU" sz="1800" dirty="0">
              <a:solidFill>
                <a:schemeClr val="tx1"/>
              </a:solidFill>
            </a:rPr>
            <a:t> бюджета ( необходимы источники  покрытия: можно  использовать остатки средств или привлечь средства в долг</a:t>
          </a:r>
          <a:r>
            <a:rPr lang="ru-RU" sz="1600" dirty="0">
              <a:solidFill>
                <a:schemeClr val="tx1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0.50875</cdr:x>
      <cdr:y>0.48875</cdr:y>
    </cdr:from>
    <cdr:to>
      <cdr:x>0.98611</cdr:x>
      <cdr:y>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186808" y="3002677"/>
          <a:ext cx="3928483" cy="314096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</a:rPr>
            <a:t>В  случае превышения доходов над расходами образуется </a:t>
          </a:r>
          <a:r>
            <a:rPr lang="ru-RU" sz="1800" b="1" i="1" u="sng" dirty="0">
              <a:solidFill>
                <a:schemeClr val="tx1"/>
              </a:solidFill>
            </a:rPr>
            <a:t>профицит</a:t>
          </a:r>
          <a:r>
            <a:rPr lang="ru-RU" sz="1800" dirty="0">
              <a:solidFill>
                <a:schemeClr val="tx1"/>
              </a:solidFill>
            </a:rPr>
            <a:t> бюджета ( можно накапливать резервы,  погашать имеющиеся долги)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729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729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pPr>
              <a:defRPr/>
            </a:pPr>
            <a:fld id="{20E7402C-7E83-4A4E-A2D1-5C19D624B035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957"/>
            <a:ext cx="5438775" cy="4465796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6734"/>
            <a:ext cx="2946400" cy="496729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6734"/>
            <a:ext cx="2946400" cy="496729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pPr>
              <a:defRPr/>
            </a:pPr>
            <a:fld id="{BAD816CC-F7BC-4C1F-A50A-D4D925771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5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2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6A3EE-8E40-4A9B-8EB7-E498CA9C86F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FC083-DA9B-4091-A67F-2C576D9797C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3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683" indent="-2856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589" indent="-2285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626" indent="-2285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661" indent="-2285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696" indent="-2285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732" indent="-2285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769" indent="-2285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804" indent="-2285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72">
              <a:defRPr/>
            </a:pPr>
            <a:fld id="{F4C53121-6274-407F-B52D-D6B5AD883A0E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defTabSz="914072">
                <a:defRPr/>
              </a:pPr>
              <a:t>37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33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B17A-4DA5-438C-BCF9-3FCAF96E8E7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5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7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5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54FE8-EC3E-428D-9D63-41FFBDD181F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4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0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16CC-F7BC-4C1F-A50A-D4D92577101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1180-8A53-48DB-9A14-1B82260264A6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B7320-9723-41EB-8394-13D0699AF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0419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95FF-2F81-4E8D-8792-01BF8DE2F042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B641-6A39-4DC6-967E-C761ABA878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0175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C5DA-7E0F-46EF-9D61-AE77DBA140A1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3EA7-8B2F-47EC-BC77-465C666AFC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883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37B-EFA7-46AA-B2D3-FA44F394C720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908F-08D5-4918-8321-49FC72766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4953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8422-42C9-4AD2-8686-29A6CF298F0A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41EDC-0B0B-4F4F-8979-2BDE139F14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145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BC45-94EA-4075-9D07-03E6E74DD2E0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46276-A655-4234-A0D3-6ACF66ED6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01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7470-731C-4914-81FD-C4D3540D2173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31E7-52F7-43B7-8A76-12777EA15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5292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D66A-010C-46BD-968E-7A6BA7ED68B7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9063-D2F5-460C-82F0-A220486F3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3554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CBEF-69DD-4FAC-8585-44148E0E27D6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FBECC-12ED-44A7-BF5F-11E54AB22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0513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A363-CB1E-491F-AF12-0F481C32B664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3D2C7-3608-4F11-BF9C-498542181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5311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676B-9C9F-4FAD-8B5F-C23770A2CEA5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2D434-50E2-4A12-9AB8-A0945D539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2168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2A3700E7-60F4-429F-ACC0-F064C3EF66DA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05E724A3-952C-4400-A652-91AFEBCA4633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1713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B8667-D02A-474F-9B75-AD1E757D1942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4972-B032-4413-ABAD-F91FDEF7BBAC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2404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32152A2-4746-422E-AF2E-374F651B1228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E08C7D95-9722-455A-A25F-37385AED3E82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97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CA633-760B-4E1F-8279-B10E81E05AD7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FF23-4E01-4244-B984-15953987F4A2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26755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C8928-2067-47AA-983D-3FDB8B3F2E1E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016A-DECE-41E5-B307-2BC1B3A98530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3226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6364B-FCD4-440D-9F1A-4378CC13AE3D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B0AA7-FC16-4F46-B52C-C56C3E0C2029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9468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CC36C-34D2-4CA6-9172-37704410B773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AEAE9-555B-43B1-AEED-DC485E22D9EE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58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83C54-E954-447E-A215-B40FCE100D77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A5440-CFB6-4F6E-B0E8-9FE58F2F69A5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65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A11C0-DCBD-4222-98BF-19EF09176CFC}" type="datetimeFigureOut">
              <a:rPr lang="en-US" smtClean="0"/>
              <a:pPr>
                <a:defRPr/>
              </a:pPr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1D731-19A7-44F0-B90F-4AE49EDA9861}" type="slidenum">
              <a:rPr 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379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33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90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96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25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82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8BC4-3DF5-4D99-A6D7-494F2C6AB06F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9BEF9-24CA-41D9-8D0F-8D111C763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816DF-213E-421B-92D3-C068DBB023D6}" type="datetime8">
              <a:rPr lang="en-US" smtClean="0"/>
              <a:pPr>
                <a:defRPr/>
              </a:pPr>
              <a:t>3/31/2026 10:42 AM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2DFC0-AB26-4E20-A0EA-D48037D78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5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3816DF-213E-421B-92D3-C068DBB023D6}" type="datetime8">
              <a:rPr lang="en-US" smtClean="0"/>
              <a:pPr>
                <a:defRPr/>
              </a:pPr>
              <a:t>3/31/2026 10:42 AM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C56A9CC4-A8C5-426B-9830-4AC923C69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028" name="Рисунок 3" descr="bottombar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91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2" r:id="rId10"/>
    <p:sldLayoutId id="2147485393" r:id="rId11"/>
    <p:sldLayoutId id="2147485394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0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16873-E806-43DD-A217-788E26185833}" type="datetimeFigureOut">
              <a:rPr lang="ru-RU"/>
              <a:pPr>
                <a:defRPr/>
              </a:pPr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23DE5B1-9586-43F6-9B22-8290D971A1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1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chart" Target="../charts/chart5.xml"/><Relationship Id="rId4" Type="http://schemas.openxmlformats.org/officeDocument/2006/relationships/diagramQuickStyle" Target="../diagrams/quickStyle4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image" Target="../media/image14.png"/><Relationship Id="rId18" Type="http://schemas.microsoft.com/office/2007/relationships/diagramDrawing" Target="../diagrams/drawing24.xml"/><Relationship Id="rId3" Type="http://schemas.openxmlformats.org/officeDocument/2006/relationships/diagramLayout" Target="../diagrams/layout22.xml"/><Relationship Id="rId21" Type="http://schemas.openxmlformats.org/officeDocument/2006/relationships/diagramQuickStyle" Target="../diagrams/quickStyle25.xml"/><Relationship Id="rId7" Type="http://schemas.openxmlformats.org/officeDocument/2006/relationships/image" Target="../media/image13.jpeg"/><Relationship Id="rId12" Type="http://schemas.microsoft.com/office/2007/relationships/diagramDrawing" Target="../diagrams/drawing23.xml"/><Relationship Id="rId17" Type="http://schemas.openxmlformats.org/officeDocument/2006/relationships/diagramColors" Target="../diagrams/colors24.xml"/><Relationship Id="rId2" Type="http://schemas.openxmlformats.org/officeDocument/2006/relationships/diagramData" Target="../diagrams/data22.xml"/><Relationship Id="rId16" Type="http://schemas.openxmlformats.org/officeDocument/2006/relationships/diagramQuickStyle" Target="../diagrams/quickStyle24.xml"/><Relationship Id="rId20" Type="http://schemas.openxmlformats.org/officeDocument/2006/relationships/diagramLayout" Target="../diagrams/layout2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5" Type="http://schemas.openxmlformats.org/officeDocument/2006/relationships/diagramLayout" Target="../diagrams/layout24.xml"/><Relationship Id="rId23" Type="http://schemas.microsoft.com/office/2007/relationships/diagramDrawing" Target="../diagrams/drawing25.xml"/><Relationship Id="rId10" Type="http://schemas.openxmlformats.org/officeDocument/2006/relationships/diagramQuickStyle" Target="../diagrams/quickStyle23.xml"/><Relationship Id="rId19" Type="http://schemas.openxmlformats.org/officeDocument/2006/relationships/diagramData" Target="../diagrams/data25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Relationship Id="rId14" Type="http://schemas.openxmlformats.org/officeDocument/2006/relationships/diagramData" Target="../diagrams/data24.xml"/><Relationship Id="rId22" Type="http://schemas.openxmlformats.org/officeDocument/2006/relationships/diagramColors" Target="../diagrams/colors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7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-spasnn@mail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7783F-730B-48B8-8B24-EB304FBA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665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062F25E-6064-4D81-AA82-7F2492515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316476"/>
              </p:ext>
            </p:extLst>
          </p:nvPr>
        </p:nvGraphicFramePr>
        <p:xfrm>
          <a:off x="815975" y="260350"/>
          <a:ext cx="7559675" cy="72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5406777-351E-4644-A16F-DAE349255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17489"/>
              </p:ext>
            </p:extLst>
          </p:nvPr>
        </p:nvGraphicFramePr>
        <p:xfrm>
          <a:off x="323528" y="1268760"/>
          <a:ext cx="3552825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3149007-727F-4308-9DAB-027DE9E12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805000"/>
              </p:ext>
            </p:extLst>
          </p:nvPr>
        </p:nvGraphicFramePr>
        <p:xfrm>
          <a:off x="4355976" y="1273344"/>
          <a:ext cx="4191000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83F9C52-AC8A-4283-BE15-32DF602A5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374384"/>
              </p:ext>
            </p:extLst>
          </p:nvPr>
        </p:nvGraphicFramePr>
        <p:xfrm>
          <a:off x="467544" y="3873788"/>
          <a:ext cx="3533775" cy="235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46BFD07-98A6-4CFE-82E3-55FA270E2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162625"/>
              </p:ext>
            </p:extLst>
          </p:nvPr>
        </p:nvGraphicFramePr>
        <p:xfrm>
          <a:off x="4716016" y="3883313"/>
          <a:ext cx="3744416" cy="233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76683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15651341"/>
              </p:ext>
            </p:extLst>
          </p:nvPr>
        </p:nvGraphicFramePr>
        <p:xfrm>
          <a:off x="611560" y="260350"/>
          <a:ext cx="8246689" cy="9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94127192"/>
              </p:ext>
            </p:extLst>
          </p:nvPr>
        </p:nvGraphicFramePr>
        <p:xfrm>
          <a:off x="0" y="1916832"/>
          <a:ext cx="3779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Лента лицом вверх 6"/>
          <p:cNvSpPr/>
          <p:nvPr/>
        </p:nvSpPr>
        <p:spPr>
          <a:xfrm>
            <a:off x="3779912" y="1196975"/>
            <a:ext cx="1636638" cy="738188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202</a:t>
            </a:r>
            <a:r>
              <a:rPr lang="en-US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724129" y="1196975"/>
            <a:ext cx="1440260" cy="719857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202</a:t>
            </a:r>
            <a:r>
              <a:rPr lang="en-US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7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7471968" y="1196975"/>
            <a:ext cx="1456132" cy="719857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202</a:t>
            </a:r>
            <a:r>
              <a:rPr lang="en-US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8</a:t>
            </a:r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 год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071938" y="2214563"/>
            <a:ext cx="1500188" cy="79216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21 757,2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929313" y="2214563"/>
            <a:ext cx="1357312" cy="78581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715 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483,4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7572375" y="2214563"/>
            <a:ext cx="1355725" cy="785812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41 531,7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4071939" y="3286126"/>
            <a:ext cx="1500186" cy="785812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18 757,2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5932169" y="3286125"/>
            <a:ext cx="1425893" cy="78581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10 083,4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7572375" y="3286125"/>
            <a:ext cx="1355725" cy="78581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41 531,7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139953" y="4357688"/>
            <a:ext cx="1432172" cy="871512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3 0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00,0</a:t>
            </a: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5929314" y="4357688"/>
            <a:ext cx="1428748" cy="871512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5 4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00,0</a:t>
            </a: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572375" y="4357688"/>
            <a:ext cx="1355725" cy="871512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0,0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188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00023376"/>
              </p:ext>
            </p:extLst>
          </p:nvPr>
        </p:nvGraphicFramePr>
        <p:xfrm>
          <a:off x="500034" y="357165"/>
          <a:ext cx="8464454" cy="136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2065812"/>
            <a:ext cx="4371970" cy="8229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Monotype Corsiva" pitchFamily="66" charset="0"/>
              </a:rPr>
              <a:t>Увеличение налогового потенциала на территории округа 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186280"/>
            <a:ext cx="5152086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Monotype Corsiva" pitchFamily="66" charset="0"/>
              </a:rPr>
              <a:t>Выполнение в полном объеме утвержденных годовых назначений по доходам бюджета округа.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61267"/>
            <a:ext cx="6357937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Monotype Corsiva" pitchFamily="66" charset="0"/>
              </a:rPr>
              <a:t>Проведение политики обоснованности и эффективности  применения налоговых  льгот.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855216"/>
            <a:ext cx="8072437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Monotype Corsiva" pitchFamily="66" charset="0"/>
              </a:rPr>
              <a:t>Дальнейшее совершенствование налогового администрирования, повышение уровня ответственности главных администраторов.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6945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58163972"/>
              </p:ext>
            </p:extLst>
          </p:nvPr>
        </p:nvGraphicFramePr>
        <p:xfrm>
          <a:off x="428596" y="274638"/>
          <a:ext cx="8258204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63" y="1714500"/>
            <a:ext cx="6643687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Реализация принципов открытости и прозрачности управления муниципальными финансами</a:t>
            </a:r>
          </a:p>
          <a:p>
            <a:pPr>
              <a:defRPr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500313"/>
            <a:ext cx="6643687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Проведение взвешенной долговой политики</a:t>
            </a:r>
          </a:p>
          <a:p>
            <a:pPr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defRPr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3071813"/>
            <a:ext cx="6643687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Проведение оптимизации расходов бюджета округа за исключением расходов на оплату труда</a:t>
            </a:r>
          </a:p>
          <a:p>
            <a:pPr>
              <a:defRPr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4143375"/>
            <a:ext cx="80010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Повышение качества  финансового менеджмента  в органах местного самоуправления округа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70420011"/>
              </p:ext>
            </p:extLst>
          </p:nvPr>
        </p:nvGraphicFramePr>
        <p:xfrm>
          <a:off x="214282" y="4929198"/>
          <a:ext cx="8429684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63" y="5572125"/>
            <a:ext cx="814387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Обеспечение выплаты заработной платы работникам бюджетной сферы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3857625"/>
            <a:ext cx="6643687" cy="285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latin typeface="Monotype Corsiva" pitchFamily="66" charset="0"/>
              </a:rPr>
              <a:t>Повышение качества оказываемых муниципальных услуг</a:t>
            </a:r>
          </a:p>
        </p:txBody>
      </p:sp>
    </p:spTree>
  </p:cSld>
  <p:clrMapOvr>
    <a:masterClrMapping/>
  </p:clrMapOvr>
  <p:transition advTm="6406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9112012"/>
              </p:ext>
            </p:extLst>
          </p:nvPr>
        </p:nvGraphicFramePr>
        <p:xfrm>
          <a:off x="815975" y="260350"/>
          <a:ext cx="7788275" cy="77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07704" y="1844675"/>
            <a:ext cx="5472608" cy="93662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 бюджета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26666412"/>
              </p:ext>
            </p:extLst>
          </p:nvPr>
        </p:nvGraphicFramePr>
        <p:xfrm>
          <a:off x="107504" y="1082258"/>
          <a:ext cx="8856662" cy="60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3573015"/>
            <a:ext cx="2652185" cy="28436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Налоговые доходы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– поступления от уплаты налогов, установленных Налоговым кодексом РФ (налог на доходы физических лиц, земельный налог, налог на имущество физических лиц, единый налог на вмененный доход и др.)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3573463"/>
            <a:ext cx="2808585" cy="28432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Неналоговые доходы –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поступления от уплаты пошлин и сборов, установленных законодательством РФ (доходы от использования муниципальной собственности, доходы от платных услуг, средства самообложения граждан, иные неналоговые доходы)</a:t>
            </a:r>
            <a:endParaRPr lang="ru-RU" sz="14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552" y="3633265"/>
            <a:ext cx="2592709" cy="27231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-  поступления от других бюджетов бюджетной системы (межбюджетные трансферты), граждан и организаций (кроме налоговых и неналоговых доходов)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178300" y="2924175"/>
            <a:ext cx="541338" cy="5048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907704" y="2885551"/>
            <a:ext cx="539750" cy="5048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853156" y="2878883"/>
            <a:ext cx="539750" cy="5048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3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FDBC658D-5443-4C3C-94BE-2CE0483883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Tm="6336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6828866"/>
              </p:ext>
            </p:extLst>
          </p:nvPr>
        </p:nvGraphicFramePr>
        <p:xfrm>
          <a:off x="815975" y="260350"/>
          <a:ext cx="7559675" cy="86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EDDD53B-0B1C-4AAA-A4A0-B84604BE0194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BECAA28-EC77-425F-BB4D-0CB1DC900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05228"/>
              </p:ext>
            </p:extLst>
          </p:nvPr>
        </p:nvGraphicFramePr>
        <p:xfrm>
          <a:off x="0" y="476672"/>
          <a:ext cx="9144000" cy="638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advTm="6365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8339559"/>
              </p:ext>
            </p:extLst>
          </p:nvPr>
        </p:nvGraphicFramePr>
        <p:xfrm>
          <a:off x="815975" y="260350"/>
          <a:ext cx="7559675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850" name="TextBox 3"/>
          <p:cNvSpPr txBox="1">
            <a:spLocks noChangeArrowheads="1"/>
          </p:cNvSpPr>
          <p:nvPr/>
        </p:nvSpPr>
        <p:spPr bwMode="auto">
          <a:xfrm>
            <a:off x="7974835" y="944643"/>
            <a:ext cx="871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sp>
        <p:nvSpPr>
          <p:cNvPr id="3285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2F3FE647-FCB5-460B-B36D-7325C6AFBC7A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CAD0288-B69A-4D8E-8B7D-2D9267905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71681"/>
              </p:ext>
            </p:extLst>
          </p:nvPr>
        </p:nvGraphicFramePr>
        <p:xfrm>
          <a:off x="179512" y="1171571"/>
          <a:ext cx="8666862" cy="54386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711640">
                  <a:extLst>
                    <a:ext uri="{9D8B030D-6E8A-4147-A177-3AD203B41FA5}">
                      <a16:colId xmlns:a16="http://schemas.microsoft.com/office/drawing/2014/main" val="1981061264"/>
                    </a:ext>
                  </a:extLst>
                </a:gridCol>
                <a:gridCol w="1679870">
                  <a:extLst>
                    <a:ext uri="{9D8B030D-6E8A-4147-A177-3AD203B41FA5}">
                      <a16:colId xmlns:a16="http://schemas.microsoft.com/office/drawing/2014/main" val="1626377906"/>
                    </a:ext>
                  </a:extLst>
                </a:gridCol>
                <a:gridCol w="1746748">
                  <a:extLst>
                    <a:ext uri="{9D8B030D-6E8A-4147-A177-3AD203B41FA5}">
                      <a16:colId xmlns:a16="http://schemas.microsoft.com/office/drawing/2014/main" val="214495324"/>
                    </a:ext>
                  </a:extLst>
                </a:gridCol>
                <a:gridCol w="1528604">
                  <a:extLst>
                    <a:ext uri="{9D8B030D-6E8A-4147-A177-3AD203B41FA5}">
                      <a16:colId xmlns:a16="http://schemas.microsoft.com/office/drawing/2014/main" val="3318397733"/>
                    </a:ext>
                  </a:extLst>
                </a:gridCol>
              </a:tblGrid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Вид налога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2026 год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2027 год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2028 год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607138135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147 796,7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160 208,4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173 490,0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3972726409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Акцизы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18 757,5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25 042,1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26 040,1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395917424"/>
                  </a:ext>
                </a:extLst>
              </a:tr>
              <a:tr h="4253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9 672,1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10 059,5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10 461,9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4213170417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2 818,1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2 916,7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2 969,2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32685937"/>
                  </a:ext>
                </a:extLst>
              </a:tr>
              <a:tr h="4253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186,8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194,3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2668004598"/>
                  </a:ext>
                </a:extLst>
              </a:tr>
              <a:tr h="2431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4 183,4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4 534,8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4 906,7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2938756880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Земельный налог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10 835,6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11 052,4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11 273,5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664791491"/>
                  </a:ext>
                </a:extLst>
              </a:tr>
              <a:tr h="2431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3 220,5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3 301,0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3 383,5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4091031943"/>
                  </a:ext>
                </a:extLst>
              </a:tr>
              <a:tr h="5406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Доходы, получаемые в виде арендной платы за земельные участки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3 760,0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3 910,4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4 066,8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63188811"/>
                  </a:ext>
                </a:extLst>
              </a:tr>
              <a:tr h="357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от сдачи в аренду имущества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2 061,7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2 144,2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2 230,0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4157130198"/>
                  </a:ext>
                </a:extLst>
              </a:tr>
              <a:tr h="4253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от оказания платных услуг(работ) компенсации затрат государства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367,1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381,8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397,1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2429689015"/>
                  </a:ext>
                </a:extLst>
              </a:tr>
              <a:tr h="6380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от приватизации имущества, находящегося в государственной и муниципальной собственности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81,0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30327795"/>
                  </a:ext>
                </a:extLst>
              </a:tr>
              <a:tr h="6380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1 300,0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1 170,0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1 053,0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652541464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328,6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341,7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355,4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4245315992"/>
                  </a:ext>
                </a:extLst>
              </a:tr>
              <a:tr h="2126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205 388,1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225 347,3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200"/>
                        </a:spcAft>
                        <a:buClr>
                          <a:srgbClr val="9E3611"/>
                        </a:buClr>
                        <a:buSzPct val="8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240 910,3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336779021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297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-242888"/>
            <a:ext cx="8894763" cy="8858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</a:rPr>
              <a:t>Безвозмездные поступления в бюджет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4FE9C69-1C45-4EE7-BA08-C5EC047AF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90341"/>
              </p:ext>
            </p:extLst>
          </p:nvPr>
        </p:nvGraphicFramePr>
        <p:xfrm>
          <a:off x="323849" y="4940223"/>
          <a:ext cx="8496301" cy="17300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40052">
                  <a:extLst>
                    <a:ext uri="{9D8B030D-6E8A-4147-A177-3AD203B41FA5}">
                      <a16:colId xmlns:a16="http://schemas.microsoft.com/office/drawing/2014/main" val="224619566"/>
                    </a:ext>
                  </a:extLst>
                </a:gridCol>
                <a:gridCol w="1296046">
                  <a:extLst>
                    <a:ext uri="{9D8B030D-6E8A-4147-A177-3AD203B41FA5}">
                      <a16:colId xmlns:a16="http://schemas.microsoft.com/office/drawing/2014/main" val="3818841160"/>
                    </a:ext>
                  </a:extLst>
                </a:gridCol>
                <a:gridCol w="1656058">
                  <a:extLst>
                    <a:ext uri="{9D8B030D-6E8A-4147-A177-3AD203B41FA5}">
                      <a16:colId xmlns:a16="http://schemas.microsoft.com/office/drawing/2014/main" val="4031766179"/>
                    </a:ext>
                  </a:extLst>
                </a:gridCol>
                <a:gridCol w="1440051">
                  <a:extLst>
                    <a:ext uri="{9D8B030D-6E8A-4147-A177-3AD203B41FA5}">
                      <a16:colId xmlns:a16="http://schemas.microsoft.com/office/drawing/2014/main" val="283133406"/>
                    </a:ext>
                  </a:extLst>
                </a:gridCol>
                <a:gridCol w="1224043">
                  <a:extLst>
                    <a:ext uri="{9D8B030D-6E8A-4147-A177-3AD203B41FA5}">
                      <a16:colId xmlns:a16="http://schemas.microsoft.com/office/drawing/2014/main" val="3534709124"/>
                    </a:ext>
                  </a:extLst>
                </a:gridCol>
                <a:gridCol w="1440051">
                  <a:extLst>
                    <a:ext uri="{9D8B030D-6E8A-4147-A177-3AD203B41FA5}">
                      <a16:colId xmlns:a16="http://schemas.microsoft.com/office/drawing/2014/main" val="1341062273"/>
                    </a:ext>
                  </a:extLst>
                </a:gridCol>
              </a:tblGrid>
              <a:tr h="288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Наименование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 2026 год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2027 год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2028 год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776153"/>
                  </a:ext>
                </a:extLst>
              </a:tr>
              <a:tr h="288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Дотации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256 545,9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299 880,2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302 003,4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254 827,6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270 667,9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686968"/>
                  </a:ext>
                </a:extLst>
              </a:tr>
              <a:tr h="288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Субсидии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35 642,3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42 318,0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15 086,2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37 025,6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29 051,9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9100498"/>
                  </a:ext>
                </a:extLst>
              </a:tr>
              <a:tr h="288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Субвенции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200 194,6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242 504,4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198 435,3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197 390,0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199 998,0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5329655"/>
                  </a:ext>
                </a:extLst>
              </a:tr>
              <a:tr h="576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905,4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67,2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844,2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892,9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46142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018EACB-66CF-44BF-935C-84C16303C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93628"/>
              </p:ext>
            </p:extLst>
          </p:nvPr>
        </p:nvGraphicFramePr>
        <p:xfrm>
          <a:off x="323849" y="1052736"/>
          <a:ext cx="8568952" cy="365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6208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815975" y="260350"/>
          <a:ext cx="7559675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357188" y="1143000"/>
            <a:ext cx="839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Расходы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законодательно закрепленными  за соответствующими уровнями бюджетов.</a:t>
            </a:r>
          </a:p>
          <a:p>
            <a:pPr algn="just">
              <a:defRPr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113" y="2428875"/>
            <a:ext cx="3241675" cy="785813"/>
          </a:xfrm>
          <a:prstGeom prst="roundRect">
            <a:avLst/>
          </a:prstGeom>
          <a:solidFill>
            <a:srgbClr val="CC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ПРИНЦИПЫ ФОРМИРОВАНИЯ РАСХОДОВ 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распределены по: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58" y="3357562"/>
            <a:ext cx="2486650" cy="1759198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муниципальным программам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(непрограммным расходам)</a:t>
            </a:r>
          </a:p>
        </p:txBody>
      </p:sp>
      <p:sp>
        <p:nvSpPr>
          <p:cNvPr id="9" name="Овал 8"/>
          <p:cNvSpPr/>
          <p:nvPr/>
        </p:nvSpPr>
        <p:spPr>
          <a:xfrm>
            <a:off x="6429388" y="3429000"/>
            <a:ext cx="2463092" cy="1584176"/>
          </a:xfrm>
          <a:prstGeom prst="ellipse">
            <a:avLst/>
          </a:prstGeom>
          <a:solidFill>
            <a:srgbClr val="FFCCFF"/>
          </a:soli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Разделам,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подразделам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7864" y="3429000"/>
            <a:ext cx="2623385" cy="1687760"/>
          </a:xfrm>
          <a:prstGeom prst="ellipse">
            <a:avLst/>
          </a:prstGeom>
          <a:solidFill>
            <a:srgbClr val="CCFFFF"/>
          </a:solidFill>
          <a:ln>
            <a:solidFill>
              <a:srgbClr val="66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главным распорядителям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2577" y="5445224"/>
            <a:ext cx="7992888" cy="1008112"/>
          </a:xfrm>
          <a:prstGeom prst="round2DiagRect">
            <a:avLst/>
          </a:prstGeom>
          <a:gradFill flip="none" rotWithShape="1">
            <a:gsLst>
              <a:gs pos="15000">
                <a:srgbClr val="FF9999"/>
              </a:gs>
              <a:gs pos="28000">
                <a:srgbClr val="FFCC99"/>
              </a:gs>
              <a:gs pos="48000">
                <a:srgbClr val="FFCCCC"/>
              </a:gs>
              <a:gs pos="70000">
                <a:srgbClr val="FFFFCC"/>
              </a:gs>
              <a:gs pos="91000">
                <a:srgbClr val="FF9999"/>
              </a:gs>
            </a:gsLst>
            <a:lin ang="2700000" scaled="1"/>
            <a:tileRect/>
          </a:gra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3483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E22EA882-0004-495D-BF15-73F397BBA8D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advTm="6401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00C69F34-09EA-4481-B087-541A65A7930D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000125" y="285750"/>
          <a:ext cx="741680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250825" y="1125538"/>
            <a:ext cx="8713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Программный бюджет </a:t>
            </a:r>
            <a:r>
              <a:rPr lang="ru-RU" sz="1400"/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r>
              <a:rPr lang="ru-RU" sz="1400" b="1"/>
              <a:t> </a:t>
            </a:r>
            <a:endParaRPr lang="ru-RU" sz="1400"/>
          </a:p>
          <a:p>
            <a:r>
              <a:rPr lang="ru-RU" sz="1400" b="1"/>
              <a:t>Программное  бюджетирование</a:t>
            </a:r>
            <a:r>
              <a:rPr lang="ru-RU" sz="1400"/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</a:t>
            </a:r>
          </a:p>
        </p:txBody>
      </p:sp>
      <p:sp>
        <p:nvSpPr>
          <p:cNvPr id="35845" name="Прямоугольник 1031"/>
          <p:cNvSpPr>
            <a:spLocks noChangeArrowheads="1"/>
          </p:cNvSpPr>
          <p:nvPr/>
        </p:nvSpPr>
        <p:spPr bwMode="auto">
          <a:xfrm>
            <a:off x="323850" y="4873625"/>
            <a:ext cx="856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</a:rPr>
              <a:t>    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1500" y="3357563"/>
            <a:ext cx="2357438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Исполнение бюджета по программной классификации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00438" y="3357563"/>
            <a:ext cx="2428875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Взаимосвязь бюджетных расходов с результатами реализации муниципальных  программ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2928938" y="3786188"/>
            <a:ext cx="571500" cy="5715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929313" y="3786188"/>
            <a:ext cx="642937" cy="5715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72250" y="3357563"/>
            <a:ext cx="2071688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642938" y="5072063"/>
            <a:ext cx="8001000" cy="92868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Бюджет округа на 202</a:t>
            </a:r>
            <a:r>
              <a:rPr lang="en-US" sz="1400" dirty="0">
                <a:solidFill>
                  <a:schemeClr val="tx1"/>
                </a:solidFill>
              </a:rPr>
              <a:t>6 </a:t>
            </a:r>
            <a:r>
              <a:rPr lang="ru-RU" sz="1400" dirty="0">
                <a:solidFill>
                  <a:schemeClr val="tx1"/>
                </a:solidFill>
              </a:rPr>
              <a:t>год и на плановый период 202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  <a:r>
              <a:rPr lang="ru-RU" sz="1400" dirty="0">
                <a:solidFill>
                  <a:schemeClr val="tx1"/>
                </a:solidFill>
              </a:rPr>
              <a:t> и 202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  <a:r>
              <a:rPr lang="ru-RU" sz="1400" dirty="0">
                <a:solidFill>
                  <a:schemeClr val="tx1"/>
                </a:solidFill>
              </a:rPr>
              <a:t> годов  сформирован в «программном» формате на основе </a:t>
            </a:r>
            <a:r>
              <a:rPr lang="en-US" sz="1400" dirty="0">
                <a:solidFill>
                  <a:schemeClr val="tx1"/>
                </a:solidFill>
              </a:rPr>
              <a:t>20</a:t>
            </a:r>
            <a:r>
              <a:rPr lang="ru-RU" sz="1400" dirty="0">
                <a:solidFill>
                  <a:schemeClr val="tx1"/>
                </a:solidFill>
              </a:rPr>
              <a:t> муниципальных программ Спасского муниципального округа.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" y="3357563"/>
            <a:ext cx="2357438" cy="13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Исполнение бюджета по программной классификации</a:t>
            </a:r>
          </a:p>
        </p:txBody>
      </p:sp>
    </p:spTree>
  </p:cSld>
  <p:clrMapOvr>
    <a:masterClrMapping/>
  </p:clrMapOvr>
  <p:transition advTm="614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>
                <a:solidFill>
                  <a:srgbClr val="00B050"/>
                </a:solidFill>
              </a:rPr>
              <a:t>Что такое «бюджет для граждан»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               «Бюджет для граждан» - информационный сборник, который познакомит население округа с основными положениями нашего главного финансового документа, а именно бюджетом Спасского муниципального округа на 2026 год и на плановый период 2027 и 2028 годов. В сборнике в доступной форме представлено описание доходов, расходов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политики, культуры, сельского хозяйства и в других сферах.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/>
              <a:t>                «Бюджет для граждан» нацелен на широкий круг пользователей – всех граждан Спасского муниципального округа, интересы которых в той или иной мере затронуты местным бюджетом.</a:t>
            </a:r>
            <a:endParaRPr lang="ru-RU" sz="2000" dirty="0"/>
          </a:p>
        </p:txBody>
      </p:sp>
    </p:spTree>
  </p:cSld>
  <p:clrMapOvr>
    <a:masterClrMapping/>
  </p:clrMapOvr>
  <p:transition advTm="6377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01256965"/>
              </p:ext>
            </p:extLst>
          </p:nvPr>
        </p:nvGraphicFramePr>
        <p:xfrm>
          <a:off x="642910" y="428604"/>
          <a:ext cx="814393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6062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37834"/>
              </p:ext>
            </p:extLst>
          </p:nvPr>
        </p:nvGraphicFramePr>
        <p:xfrm>
          <a:off x="142844" y="165720"/>
          <a:ext cx="8858312" cy="6583972"/>
        </p:xfrm>
        <a:graphic>
          <a:graphicData uri="http://schemas.openxmlformats.org/drawingml/2006/table">
            <a:tbl>
              <a:tblPr/>
              <a:tblGrid>
                <a:gridCol w="351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6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Муниципальные программы на 2026 год и на плановый период 2026 и 2027 года</a:t>
                      </a:r>
                    </a:p>
                  </a:txBody>
                  <a:tcPr marL="4427" marR="4427" marT="44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КБК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 Бюджет  на  2025 год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 Бюджет  на  2026 год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% к 2025 году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 Бюджет  на  2027 год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 Бюджет  на  2028 год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Расходы, всего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848 750,7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718 757,2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84,7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710 083,4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741 531,7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в том числе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Расходы  на реализацию муниципальных программ 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718 707,7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611 307,6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85,1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592 472,0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638 303,2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ниципальная программа «Развитие образования Спасского муниципального округа Нижегородской области на 2024-2026 годы»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336 936,2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319 265,5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94,8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325 821,6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342 739,1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культуры Спасского муниципального округа Нижегородской области на 2026-2030 годы»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121 501,1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128 098,7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105,4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106 694,5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125 824,8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агропромышленного комплекса Спасского муниципального округа Нижегородской области»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36 590,1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9 523,0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7 821,2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7 821,2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«Социальная поддержка граждан  Спасского муниципального округа Нижегородской области на  2026-2030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физической культуры и спорта  Спасского муниципального округа Нижегородской области на  2024-2026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9 598,1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8 944,3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93,2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9 703,5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9 703,5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4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«Комплексное развитие систем коммунальной инфраструктуры и социальной сферы Спасского муниципального округа Нижегородской области  на 2024-2028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144 128,3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66 583,9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67 881,5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77 890,0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в Спасском муниципальном округе на 2025 - 2027 годы"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39 166,0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43 729,1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111,7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43 591,2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43 591,2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«Реализация молодежной политики и патриотическое воспитание молодежи на территории Спасского муниципального округа Нижегородской области» на 2026-2030 годы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551415"/>
                  </a:ext>
                </a:extLst>
              </a:tr>
              <a:tr h="501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"Управление муниципальной собственностью Спасского муниципального округа  Нижегородской области на 2024-2026 годы»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latin typeface="Times New Roman"/>
                        </a:rPr>
                        <a:t>09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724,7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69,0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41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27696"/>
              </p:ext>
            </p:extLst>
          </p:nvPr>
        </p:nvGraphicFramePr>
        <p:xfrm>
          <a:off x="178563" y="188640"/>
          <a:ext cx="8786873" cy="6553682"/>
        </p:xfrm>
        <a:graphic>
          <a:graphicData uri="http://schemas.openxmlformats.org/drawingml/2006/table">
            <a:tbl>
              <a:tblPr/>
              <a:tblGrid>
                <a:gridCol w="349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«Управление муниципальными финансами Спасского муниципального округа Нижегородской области»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21 274,3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20 024,0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94,1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18 774,0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18 774,0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малого предпринимательства в  Спасском муниципальном округе Нижегородской области на 2024 - 2026 годы»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919,0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919,0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 Улучшение условий и охраны труда в организациях Спасского муниципального округа Нижегородской области на 2024-2026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1 078,1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960,0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89,0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муниципальной службы в администрации Спасского муниципального округа Нижегородской области на 2024-2026 годы»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151,0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151,0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703499"/>
                  </a:ext>
                </a:extLst>
              </a:tr>
              <a:tr h="491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«Информационная среда Спасского муниципального округа  Нижегородской области на 2025-2026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4 602,2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4 186,0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91,0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4 186,0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4 186,0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Спасском муниципальном округе Нижегородской области на 2024-2026 годы»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"Профилактика безнадзорности, алкоголизма и правонарушений  среди несовершеннолетних на территории Спасского муниципального округа на 2026 – 2028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программа"Обеспечение общественного порядка, профилактика преступлений и иных правонарушений на территории  Спасского муниципального округа Нижегородской области на 2024 -2026 годы 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«Противодействие терроризму и экстремизму на территории Спасского муниципального округа на 2024-2026 годы»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1 272,6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1 180,0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«Усиление безопасности и обеспечение сохранности архивных фондов Спасского муниципального округа на 2025-2027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251,0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262,0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104,4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 "Формирование современной городской среды на территории Спасского муниципального округа на 2026 - 2028 годы"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6 676,1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7 018,5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7 083,4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01383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130 043,0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107 449,6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82,6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117 611,4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103 228,5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45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02396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«Развитие образования Спасского муниципального округа Нижегородской области на 2024-2026 годы» - 31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9 265,5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тыс. руб.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«Развитие культуры Спасского муниципального округа на 202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-20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30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годы» -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128 098,7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тыс. руб.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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«Развитие агропромышленного комплекса Спасского муниципального округа Нижегородской области на 2024-2028 годы </a:t>
            </a:r>
            <a:r>
              <a:rPr lang="ru-RU" sz="240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» -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66 583,9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тыс. руб.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«Комплексное развитие систем коммунальной инфраструктуры и социальной сферы Спасского муниципального округа Нижегородской области  на 202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-202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7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годы» -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43 729,1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тыс.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руб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23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88641"/>
            <a:ext cx="8266311" cy="1440159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Муниципальная программа«Развитие образования Спасского муниципального округа Нижегородской области на 2024-2026 годы»</a:t>
            </a:r>
            <a:endParaRPr lang="ru-RU" sz="20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630564"/>
              </p:ext>
            </p:extLst>
          </p:nvPr>
        </p:nvGraphicFramePr>
        <p:xfrm>
          <a:off x="301625" y="1527174"/>
          <a:ext cx="8504238" cy="507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6449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ru-RU" sz="2800" b="1" i="1" u="sng" dirty="0"/>
              <a:t>Расходы на выполнение программы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64326"/>
              </p:ext>
            </p:extLst>
          </p:nvPr>
        </p:nvGraphicFramePr>
        <p:xfrm>
          <a:off x="142875" y="1268760"/>
          <a:ext cx="8858250" cy="5472608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(подпрограммы)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образования Спасского муниципального  округа Нижегородской области на 2024-2026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317 981,6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319 265,5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325 821,6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342 739,1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267 437,4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261 727,9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267 267,1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284 143,8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дополнительного образования 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12 234,9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12 796,7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13 810,0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13 817,0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"Ресурсное обеспечение сферы образования"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23 176,7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23 176,7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23 176,7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Подпрограмма "Обеспечение и  реализация муниципальной программы"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19 390,8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21 564,2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21 567,8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21 601,6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274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923" y="116632"/>
            <a:ext cx="6377940" cy="1293028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Муниципальная программа«Развитие культуры Спасского муниципального округа на 2026-2030 годы»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09290"/>
              </p:ext>
            </p:extLst>
          </p:nvPr>
        </p:nvGraphicFramePr>
        <p:xfrm>
          <a:off x="301625" y="1285860"/>
          <a:ext cx="850423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89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377940" cy="1293028"/>
          </a:xfrm>
        </p:spPr>
        <p:txBody>
          <a:bodyPr/>
          <a:lstStyle/>
          <a:p>
            <a:pPr>
              <a:defRPr/>
            </a:pPr>
            <a:r>
              <a:rPr lang="ru-RU" sz="2800" b="1" i="1" u="sng" dirty="0"/>
              <a:t>Расходы на выполнение программы</a:t>
            </a:r>
            <a:endParaRPr lang="ru-RU" sz="2800" i="1" u="sng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18700"/>
              </p:ext>
            </p:extLst>
          </p:nvPr>
        </p:nvGraphicFramePr>
        <p:xfrm>
          <a:off x="179512" y="1480570"/>
          <a:ext cx="8858250" cy="5076498"/>
        </p:xfrm>
        <a:graphic>
          <a:graphicData uri="http://schemas.openxmlformats.org/drawingml/2006/table">
            <a:tbl>
              <a:tblPr/>
              <a:tblGrid>
                <a:gridCol w="35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68263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993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культуры Спасского муниципального  округа на 2026-2030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109 007,1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128 098,7 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106 694,5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125 824,8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"Сохранение и развитие материально-технической базы муниципальных учреждений культуры Спасского муниципального округа"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57051"/>
                  </a:ext>
                </a:extLst>
              </a:tr>
              <a:tr h="555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дополнительного образования детей в сфере культуры Спасского муниципального  округа"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5 321,8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5 327,1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5 769,9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5 769,9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библиотечного дела в Спасском муниципальном районе"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23 634,9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25 687,3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21 141,9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27 542,6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музейного дела в Спасском муниципальном районе"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4 522,0 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5 659,4 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5 287,4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5 287,4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самодеятельного художественного творчества в Спасском муниципальном районе"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42 121,9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50 526,1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39 435,1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47 931,5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народных промыслов и туризма в Спасском муниципальном районе"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10 841,9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12 091,5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10 386,1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12 386,1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"Обеспечение и реализация муниципальной программы"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22 564,6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26 907,3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24 674,1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26 907,3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152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051140" cy="1293028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Муниципальная программа«Развитие агропромышленного комплекса Спасского муниципального округа Нижегородской области»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96657"/>
              </p:ext>
            </p:extLst>
          </p:nvPr>
        </p:nvGraphicFramePr>
        <p:xfrm>
          <a:off x="428596" y="1214421"/>
          <a:ext cx="8429684" cy="423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62905" y="5800337"/>
            <a:ext cx="8211836" cy="947627"/>
            <a:chOff x="0" y="2007259"/>
            <a:chExt cx="8429684" cy="298923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007259"/>
              <a:ext cx="8429684" cy="298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87552" y="2094811"/>
              <a:ext cx="8254580" cy="2814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10347" y="5837335"/>
            <a:ext cx="8064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+mn-lt"/>
              </a:rPr>
              <a:t>Муниципальный заказчик-координатор – Управление сельского хозяйства Спасского муниципального округа.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349694" y="5440174"/>
            <a:ext cx="438256" cy="365213"/>
            <a:chOff x="3995714" y="1301060"/>
            <a:chExt cx="438256" cy="365213"/>
          </a:xfrm>
        </p:grpSpPr>
        <p:sp>
          <p:nvSpPr>
            <p:cNvPr id="9" name="Стрелка вправо 8"/>
            <p:cNvSpPr/>
            <p:nvPr/>
          </p:nvSpPr>
          <p:spPr>
            <a:xfrm rot="5400000">
              <a:off x="4032235" y="1264539"/>
              <a:ext cx="365213" cy="43825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 txBox="1"/>
            <p:nvPr/>
          </p:nvSpPr>
          <p:spPr>
            <a:xfrm>
              <a:off x="4083365" y="1301060"/>
              <a:ext cx="262954" cy="255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</p:spTree>
  </p:cSld>
  <p:clrMapOvr>
    <a:masterClrMapping/>
  </p:clrMapOvr>
  <p:transition advTm="6259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76672"/>
            <a:ext cx="8534400" cy="700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u="sng" dirty="0"/>
              <a:t>Расходы на выполнение </a:t>
            </a:r>
            <a:br>
              <a:rPr lang="ru-RU" sz="2800" b="1" i="1" u="sng" dirty="0"/>
            </a:br>
            <a:r>
              <a:rPr lang="ru-RU" sz="2800" b="1" i="1" u="sng" dirty="0"/>
              <a:t>программы</a:t>
            </a:r>
            <a:endParaRPr lang="ru-RU" sz="2800" i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398483"/>
              </p:ext>
            </p:extLst>
          </p:nvPr>
        </p:nvGraphicFramePr>
        <p:xfrm>
          <a:off x="175419" y="1380406"/>
          <a:ext cx="8786812" cy="5278501"/>
        </p:xfrm>
        <a:graphic>
          <a:graphicData uri="http://schemas.openxmlformats.org/drawingml/2006/table">
            <a:tbl>
              <a:tblPr/>
              <a:tblGrid>
                <a:gridCol w="421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(подпрограммы)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агропромышленного комплекса Спасского муниципального  округа Нижегородской области»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36 056,2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57 373,1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63 675,5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60 874,0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сельского хозяйства, пищевой и перерабатывающей промышленности Спасского муниципального  округа  Нижегородской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30 032,9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50 451,5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55 253,9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53 952,4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6 023,3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6 921,6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8 421,6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6 921,6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E440900F-E381-4E2C-A81A-F93068BAD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443302"/>
              </p:ext>
            </p:extLst>
          </p:nvPr>
        </p:nvGraphicFramePr>
        <p:xfrm>
          <a:off x="178594" y="1412776"/>
          <a:ext cx="8786812" cy="5278501"/>
        </p:xfrm>
        <a:graphic>
          <a:graphicData uri="http://schemas.openxmlformats.org/drawingml/2006/table">
            <a:tbl>
              <a:tblPr/>
              <a:tblGrid>
                <a:gridCol w="421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(подпрограммы)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агропромышленного комплекса Спасского муниципального  округа Нижегородской области»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57 373,1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9 523,0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7 821,2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7 821,2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сельского хозяйства, пищевой и перерабатывающей промышленности Спасского муниципального  округа  Нижегородской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50 451,5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6 921,6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8 835,6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091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77895-63EB-4CF9-B091-2CC7AB0B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Что такое бюджетная система РФ и её уровни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B6C26-D659-444C-B8FF-3B538ECA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564904"/>
            <a:ext cx="3905633" cy="40690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Бюджетная система РФ –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  </a:r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A73CF20-046C-40B3-A95A-CFE68A6BC8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884198"/>
              </p:ext>
            </p:extLst>
          </p:nvPr>
        </p:nvGraphicFramePr>
        <p:xfrm>
          <a:off x="4211960" y="2348880"/>
          <a:ext cx="4752528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487735"/>
      </p:ext>
    </p:extLst>
  </p:cSld>
  <p:clrMapOvr>
    <a:masterClrMapping/>
  </p:clrMapOvr>
  <p:transition advTm="6441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99A14-BD43-4B95-8785-CAE63DF1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МУНИЦИПАЛЬНАЯ ПРОГРАММА «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Комплексное развитие систем коммунальной инфраструктуры и социальной сферы Спасского муниципального округа Нижегородской области  на 2024-2028 годы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46384D7-D01C-4E60-BBA6-A4E09D8B2013}"/>
              </a:ext>
            </a:extLst>
          </p:cNvPr>
          <p:cNvGrpSpPr/>
          <p:nvPr/>
        </p:nvGrpSpPr>
        <p:grpSpPr>
          <a:xfrm>
            <a:off x="417421" y="2058127"/>
            <a:ext cx="8390310" cy="1293028"/>
            <a:chOff x="70314" y="191719"/>
            <a:chExt cx="8220717" cy="149681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746729C-2529-4A66-A4C9-E52FCC4A63C6}"/>
                </a:ext>
              </a:extLst>
            </p:cNvPr>
            <p:cNvSpPr/>
            <p:nvPr/>
          </p:nvSpPr>
          <p:spPr>
            <a:xfrm>
              <a:off x="70314" y="191719"/>
              <a:ext cx="8220717" cy="14968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E12934C-0040-4F30-A769-3182315926B0}"/>
                </a:ext>
              </a:extLst>
            </p:cNvPr>
            <p:cNvSpPr txBox="1"/>
            <p:nvPr/>
          </p:nvSpPr>
          <p:spPr>
            <a:xfrm>
              <a:off x="157994" y="418206"/>
              <a:ext cx="8133037" cy="1100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Постановления администрации Спасского муниципального района от 29 декабря 2023 года № </a:t>
              </a:r>
              <a:r>
                <a:rPr lang="ru-RU" sz="1600" dirty="0"/>
                <a:t>1228</a:t>
              </a:r>
              <a:r>
                <a:rPr lang="ru-RU" sz="1600" kern="1200" dirty="0"/>
                <a:t> «Об утверждении муниципальной программы комплексного развития систем коммунальной инфраструктуры и социальной сферы Спасского муниципального округа Нижегородской области на 2024-2028 годы»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3C8AB6A-8F9E-4766-B66E-8E212604150F}"/>
              </a:ext>
            </a:extLst>
          </p:cNvPr>
          <p:cNvGrpSpPr/>
          <p:nvPr/>
        </p:nvGrpSpPr>
        <p:grpSpPr>
          <a:xfrm>
            <a:off x="417421" y="3546807"/>
            <a:ext cx="8475058" cy="3122554"/>
            <a:chOff x="73446" y="1618819"/>
            <a:chExt cx="8220717" cy="229466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455E4BDC-CF8D-4097-AF06-56E54E76BF35}"/>
                </a:ext>
              </a:extLst>
            </p:cNvPr>
            <p:cNvSpPr/>
            <p:nvPr/>
          </p:nvSpPr>
          <p:spPr>
            <a:xfrm>
              <a:off x="73446" y="1618819"/>
              <a:ext cx="8220717" cy="22946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7F388648-526B-4844-AAD9-853981D19F89}"/>
                </a:ext>
              </a:extLst>
            </p:cNvPr>
            <p:cNvSpPr txBox="1"/>
            <p:nvPr/>
          </p:nvSpPr>
          <p:spPr>
            <a:xfrm>
              <a:off x="266393" y="1748865"/>
              <a:ext cx="7748414" cy="1975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kern="1200" dirty="0"/>
                <a:t>Цели муниципальной программы:</a:t>
              </a:r>
              <a:r>
                <a:rPr lang="ru-RU" sz="1600" dirty="0"/>
                <a:t> </a:t>
              </a:r>
            </a:p>
            <a:p>
              <a:r>
                <a:rPr lang="ru-RU" sz="1600" dirty="0"/>
                <a:t>      1. Обеспечение населения  водой  нормативного  качества  и  в</a:t>
              </a:r>
              <a:br>
                <a:rPr lang="ru-RU" sz="1600" dirty="0"/>
              </a:br>
              <a:r>
                <a:rPr lang="ru-RU" sz="1600" dirty="0"/>
                <a:t>достаточном количестве.</a:t>
              </a:r>
            </a:p>
            <a:p>
              <a:r>
                <a:rPr lang="ru-RU" sz="1600" dirty="0"/>
                <a:t> Обеспечение бесперебойной работы системы водоотведения, снижение количества аварий на инженерных коммуникациях.</a:t>
              </a:r>
            </a:p>
            <a:p>
              <a:r>
                <a:rPr lang="ru-RU" sz="1600" dirty="0"/>
                <a:t>      2. Поддержка молодых семей в Спасском муниципальном округе Нижегородской области, нуждающихся в жилых помещениях при приобретении (строительстве) отдельного благоустроенного жилья.</a:t>
              </a:r>
            </a:p>
            <a:p>
              <a:r>
                <a:rPr lang="ru-RU" sz="1600" dirty="0"/>
                <a:t>      3.Государственная поддержка молодых семей Спасского муниципального округа в решении жилищной проблемы.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387117"/>
      </p:ext>
    </p:extLst>
  </p:cSld>
  <p:clrMapOvr>
    <a:masterClrMapping/>
  </p:clrMapOvr>
  <p:transition advTm="6163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8CE64E9-935B-4FDA-8880-7016D20E882E}"/>
              </a:ext>
            </a:extLst>
          </p:cNvPr>
          <p:cNvGrpSpPr/>
          <p:nvPr/>
        </p:nvGrpSpPr>
        <p:grpSpPr>
          <a:xfrm>
            <a:off x="504176" y="5571698"/>
            <a:ext cx="8252198" cy="1157676"/>
            <a:chOff x="0" y="2007259"/>
            <a:chExt cx="8429684" cy="2989230"/>
          </a:xfrm>
        </p:grpSpPr>
        <p:sp>
          <p:nvSpPr>
            <p:cNvPr id="8" name="Скругленный прямоугольник 5">
              <a:extLst>
                <a:ext uri="{FF2B5EF4-FFF2-40B4-BE49-F238E27FC236}">
                  <a16:creationId xmlns:a16="http://schemas.microsoft.com/office/drawing/2014/main" id="{04EA3902-E8F8-4A02-BFD8-E0E50C3FF32A}"/>
                </a:ext>
              </a:extLst>
            </p:cNvPr>
            <p:cNvSpPr/>
            <p:nvPr/>
          </p:nvSpPr>
          <p:spPr>
            <a:xfrm>
              <a:off x="0" y="2007259"/>
              <a:ext cx="8429684" cy="29892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>
              <a:extLst>
                <a:ext uri="{FF2B5EF4-FFF2-40B4-BE49-F238E27FC236}">
                  <a16:creationId xmlns:a16="http://schemas.microsoft.com/office/drawing/2014/main" id="{55F2C14A-8A45-4D7F-8D86-EC69AEC93A15}"/>
                </a:ext>
              </a:extLst>
            </p:cNvPr>
            <p:cNvSpPr txBox="1"/>
            <p:nvPr/>
          </p:nvSpPr>
          <p:spPr>
            <a:xfrm>
              <a:off x="87552" y="2094811"/>
              <a:ext cx="8254580" cy="2814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68B34A9-7B6C-4025-999E-3E225509DE5D}"/>
              </a:ext>
            </a:extLst>
          </p:cNvPr>
          <p:cNvSpPr/>
          <p:nvPr/>
        </p:nvSpPr>
        <p:spPr>
          <a:xfrm>
            <a:off x="626680" y="5756568"/>
            <a:ext cx="7956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заказчик-координатор – Управление по строительству, энергетики, транспорту, жилищно-коммунальному хозяйству администрации Спасского муниципального округа.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39785B0-7BC3-4403-8642-43EA1770D66A}"/>
              </a:ext>
            </a:extLst>
          </p:cNvPr>
          <p:cNvGrpSpPr/>
          <p:nvPr/>
        </p:nvGrpSpPr>
        <p:grpSpPr>
          <a:xfrm>
            <a:off x="537796" y="175518"/>
            <a:ext cx="8252197" cy="5197698"/>
            <a:chOff x="73446" y="1618819"/>
            <a:chExt cx="8220717" cy="229466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FDC5F2B-4F44-49EA-B6A9-014AD0A4A9AE}"/>
                </a:ext>
              </a:extLst>
            </p:cNvPr>
            <p:cNvSpPr/>
            <p:nvPr/>
          </p:nvSpPr>
          <p:spPr>
            <a:xfrm>
              <a:off x="73446" y="1618819"/>
              <a:ext cx="8220717" cy="22946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3F1C65C9-CADE-4958-9E62-78E96BDD62DC}"/>
                </a:ext>
              </a:extLst>
            </p:cNvPr>
            <p:cNvSpPr txBox="1"/>
            <p:nvPr/>
          </p:nvSpPr>
          <p:spPr>
            <a:xfrm>
              <a:off x="85807" y="1788060"/>
              <a:ext cx="8129014" cy="1774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 dirty="0"/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10AB12-F803-43E7-89B7-771CBA596539}"/>
              </a:ext>
            </a:extLst>
          </p:cNvPr>
          <p:cNvSpPr/>
          <p:nvPr/>
        </p:nvSpPr>
        <p:spPr>
          <a:xfrm>
            <a:off x="639256" y="374000"/>
            <a:ext cx="78506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Ликвидация до 2028 года включительно  ветхого и  аварийного  жилищного фонда, признанного после 1 января 2022 года в установленном порядке ветхим и аварийным и подлежащим сносу в связи с физическим износом в процессе их эксплуатации.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Повышение энергетической эффективности, сокращение затрат на обеспечение  всеми видами энергетических ресурсов (вода, газ, электрическая, тепловая энергия).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Предупреждение дорожно-транспортных происшествий, сокращение количества лиц, погибших в результате дорожно-транспортных происшествий, сокращение смертности от дорожно-транспортных происшествий.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Обеспечение пассажирских перевозок транспортом. Повышение качества обслуживания пассажиров и доступность транспортных услуг.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Обеспечение экологической безопасности на территории Спасского муниципального округа, повышение качества окружающей среды, реализация мероприятий, направленных на улучшение экологической обстановки Спасского муниципального округа. Создание максимально благоприятных, комфортных и безопасных условий проживания  населения Спасского муниципального округа.</a:t>
            </a:r>
          </a:p>
          <a:p>
            <a:pPr indent="457200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Создание максимально благоприятных, комфортных и безопасных условий проживания. Развитие и обустройство мест массового отдыха населения  Спасского муниципального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933561882"/>
      </p:ext>
    </p:extLst>
  </p:cSld>
  <p:clrMapOvr>
    <a:masterClrMapping/>
  </p:clrMapOvr>
  <p:transition advTm="6105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AF882-6720-4DBE-A2B7-536F89CA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45" y="620688"/>
            <a:ext cx="7955280" cy="576064"/>
          </a:xfrm>
        </p:spPr>
        <p:txBody>
          <a:bodyPr>
            <a:noAutofit/>
          </a:bodyPr>
          <a:lstStyle/>
          <a:p>
            <a:r>
              <a:rPr lang="ru-RU" sz="2800" b="1" i="1" u="sng" dirty="0"/>
              <a:t>Расходы на выполнение </a:t>
            </a:r>
            <a:br>
              <a:rPr lang="ru-RU" sz="2800" b="1" i="1" u="sng" dirty="0"/>
            </a:br>
            <a:r>
              <a:rPr lang="ru-RU" sz="2800" b="1" i="1" u="sng" dirty="0"/>
              <a:t>программы</a:t>
            </a:r>
            <a:endParaRPr lang="ru-RU" sz="2800" dirty="0"/>
          </a:p>
        </p:txBody>
      </p:sp>
      <p:graphicFrame>
        <p:nvGraphicFramePr>
          <p:cNvPr id="5" name="Содержимое 5">
            <a:extLst>
              <a:ext uri="{FF2B5EF4-FFF2-40B4-BE49-F238E27FC236}">
                <a16:creationId xmlns:a16="http://schemas.microsoft.com/office/drawing/2014/main" id="{AF79FF46-22AC-41AD-8731-859637956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320090"/>
              </p:ext>
            </p:extLst>
          </p:nvPr>
        </p:nvGraphicFramePr>
        <p:xfrm>
          <a:off x="142875" y="1556792"/>
          <a:ext cx="8858250" cy="5186777"/>
        </p:xfrm>
        <a:graphic>
          <a:graphicData uri="http://schemas.openxmlformats.org/drawingml/2006/table">
            <a:tbl>
              <a:tblPr/>
              <a:tblGrid>
                <a:gridCol w="354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778">
                <a:tc>
                  <a:txBody>
                    <a:bodyPr/>
                    <a:lstStyle/>
                    <a:p>
                      <a:pPr marL="68263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9938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4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«Комплексное развитие систем коммунальной инфраструктуры и социальной сферы Спасского муниципального округа Ниже-городской области  на 2024-2028 годы»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79 782,8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66 583,9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67 881,5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77 890,0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"Улучшение качества водоснабжения населения и обеспечение надежной работы  водопроводно-канализационного хозяйства населенных пунктов"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20 835,0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16 788,9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14 788,9 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19 788,9 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5705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"Обеспечение жильем молодых семей в Спасском муниципальном округе Нижегородской области"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396,5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"Энергосбережение и повышение энергетической эффективности в Спасском муниципальном округе Нижегородской области"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5 591,6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5 066,1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5 066,1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5 066,1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транспортной системы в Спасском муниципальном округе Нижегородской области 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24 537,0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25 757,5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29 042,1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34 040,1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"Охрана окружающей среды и благоустройство Спасского муниципального округа Нижегородской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23 688,7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18 773,5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18 773,5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18 773,5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335675"/>
      </p:ext>
    </p:extLst>
  </p:cSld>
  <p:clrMapOvr>
    <a:masterClrMapping/>
  </p:clrMapOvr>
  <p:transition advTm="6295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34" y="188640"/>
            <a:ext cx="8534400" cy="785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 dirty="0"/>
              <a:t>Прогноз расходов бюджета округа на 2026 год и</a:t>
            </a:r>
            <a:br>
              <a:rPr lang="ru-RU" sz="1600" b="1" dirty="0"/>
            </a:br>
            <a:r>
              <a:rPr lang="ru-RU" sz="1600" b="1" dirty="0"/>
              <a:t>  на плановый период 2027 и 2028 годов 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502680"/>
              </p:ext>
            </p:extLst>
          </p:nvPr>
        </p:nvGraphicFramePr>
        <p:xfrm>
          <a:off x="179512" y="1081321"/>
          <a:ext cx="8764653" cy="573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2027 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2028 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расходов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718 757,2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710 083,4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741 531,7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110 628,3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109 194,2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108904,7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1632,2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43 323,1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43 185,2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43 185,2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35 969,5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36 633,3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41631,3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43 263,1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52 008,7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46670,4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334 680,0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340 288,1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357205,6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122 841,6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100 924,6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120054,9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22 602,5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22 306,3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17996,4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4 186,0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4 186,0</a:t>
                      </a: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4186,0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 долга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6289">
                <a:tc gridSpan="5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Наибольший объем расходов бюджета округа на 2026 год и плановый период 2027 и 2028 годов составляют расходы по следующим разделам: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– 46,6 %;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Культура и кинематография – 17,1</a:t>
                      </a:r>
                      <a:r>
                        <a:rPr kumimoji="0"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%;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финансирование отраслей социальной сферы сформированы в объеме 480 124,1 тыс. рублей, что составляет 66,8 % в расходах бюджета округа.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8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14290"/>
          <a:ext cx="747238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9505843"/>
              </p:ext>
            </p:extLst>
          </p:nvPr>
        </p:nvGraphicFramePr>
        <p:xfrm>
          <a:off x="142875" y="1714500"/>
          <a:ext cx="4643470" cy="342902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7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0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89 837,9 рублей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6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</a:p>
                    <a:p>
                      <a:pPr algn="ctr"/>
                      <a:endParaRPr lang="ru-RU" sz="16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</a:t>
                      </a:r>
                    </a:p>
                    <a:p>
                      <a:pPr algn="ctr"/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 детей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170 640,1 рублей</a:t>
                      </a:r>
                    </a:p>
                    <a:p>
                      <a:pPr algn="ctr" fontAlgn="ctr"/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24 630,7 рублей</a:t>
                      </a:r>
                    </a:p>
                    <a:p>
                      <a:pPr algn="ctr" fontAlgn="ctr"/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9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2 497,4 рублей</a:t>
                      </a:r>
                    </a:p>
                    <a:p>
                      <a:pPr algn="ctr" fontAlgn="ctr"/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3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47 073,9 рублей</a:t>
                      </a:r>
                    </a:p>
                    <a:p>
                      <a:pPr algn="ctr" fontAlgn="ctr"/>
                      <a:r>
                        <a:rPr lang="ru-RU" sz="18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2" name="Прямоугольник 8"/>
          <p:cNvSpPr>
            <a:spLocks noChangeArrowheads="1"/>
          </p:cNvSpPr>
          <p:nvPr/>
        </p:nvSpPr>
        <p:spPr bwMode="auto">
          <a:xfrm>
            <a:off x="500063" y="557212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расходы на образование в 2026 году- 334 680,0 тыс. рублей.</a:t>
            </a:r>
          </a:p>
        </p:txBody>
      </p:sp>
      <p:pic>
        <p:nvPicPr>
          <p:cNvPr id="5019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1643063"/>
            <a:ext cx="4000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72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809307" y="3825932"/>
            <a:ext cx="1525385" cy="806335"/>
          </a:xfr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96591104"/>
              </p:ext>
            </p:extLst>
          </p:nvPr>
        </p:nvGraphicFramePr>
        <p:xfrm>
          <a:off x="428596" y="1428736"/>
          <a:ext cx="600079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06" name="Содержимое 5" descr="книги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38" y="4572000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500034" y="4000504"/>
          <a:ext cx="5786478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75539080"/>
              </p:ext>
            </p:extLst>
          </p:nvPr>
        </p:nvGraphicFramePr>
        <p:xfrm>
          <a:off x="3357554" y="4714884"/>
          <a:ext cx="514353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ransition advTm="6095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" y="264641"/>
            <a:ext cx="8929687" cy="500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/>
              <a:t>  </a:t>
            </a:r>
            <a:br>
              <a:rPr lang="ru-RU" sz="1800" b="1" dirty="0"/>
            </a:br>
            <a:br>
              <a:rPr lang="ru-RU" sz="1800" b="1" dirty="0"/>
            </a:br>
            <a:r>
              <a:rPr lang="ru-RU" sz="1800" b="1" dirty="0"/>
              <a:t> </a:t>
            </a: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r>
              <a:rPr lang="ru-RU" sz="2200" b="1" dirty="0"/>
              <a:t>Бюджет спасского муниципального округа на 2026 год</a:t>
            </a: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1800" b="1" dirty="0"/>
            </a:br>
            <a:br>
              <a:rPr lang="ru-RU" sz="2700" b="1" dirty="0">
                <a:latin typeface="Arial Narrow" pitchFamily="34" charset="0"/>
              </a:rPr>
            </a:br>
            <a:br>
              <a:rPr lang="ru-RU" sz="1800" b="1" dirty="0"/>
            </a:br>
            <a:r>
              <a:rPr lang="ru-RU" sz="1800" b="1" dirty="0">
                <a:latin typeface="Arial Narrow" pitchFamily="34" charset="0"/>
              </a:rPr>
              <a:t> </a:t>
            </a:r>
            <a:endParaRPr lang="ru-RU" sz="2700" b="1" dirty="0"/>
          </a:p>
        </p:txBody>
      </p:sp>
      <p:graphicFrame>
        <p:nvGraphicFramePr>
          <p:cNvPr id="6" name="Диаграмма 4">
            <a:extLst>
              <a:ext uri="{FF2B5EF4-FFF2-40B4-BE49-F238E27FC236}">
                <a16:creationId xmlns:a16="http://schemas.microsoft.com/office/drawing/2014/main" id="{3761910D-DFBB-46EA-978B-751A994AD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490089"/>
              </p:ext>
            </p:extLst>
          </p:nvPr>
        </p:nvGraphicFramePr>
        <p:xfrm>
          <a:off x="0" y="764704"/>
          <a:ext cx="9144000" cy="607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3" imgW="8132769" imgH="5249111" progId="Excel.Chart.8">
                  <p:embed/>
                </p:oleObj>
              </mc:Choice>
              <mc:Fallback>
                <p:oleObj name="Диаграмма" r:id="rId3" imgW="8132769" imgH="5249111" progId="Excel.Chart.8">
                  <p:embed/>
                  <p:pic>
                    <p:nvPicPr>
                      <p:cNvPr id="30726" name="Диаграмма 4">
                        <a:extLst>
                          <a:ext uri="{FF2B5EF4-FFF2-40B4-BE49-F238E27FC236}">
                            <a16:creationId xmlns:a16="http://schemas.microsoft.com/office/drawing/2014/main" id="{CBE92537-B469-4E1F-8140-3AB38787FD4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144000" cy="6079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6159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07739"/>
              </p:ext>
            </p:extLst>
          </p:nvPr>
        </p:nvGraphicFramePr>
        <p:xfrm>
          <a:off x="179512" y="948192"/>
          <a:ext cx="8643937" cy="57982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3 749,4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3 749,4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3 749,4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3 413,9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3 413,9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3 413,9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36 573,6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36 573,6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36 573,6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17 420,3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17 420,3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17 420,3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48 205,0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47 782,0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47 512,0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1 163,1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1 292,0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1 632,2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3571999707"/>
                  </a:ext>
                </a:extLst>
              </a:tr>
              <a:tr h="7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8 197,3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8 059,4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8 059,4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35 125,8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35 125,8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35 125,8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54785108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Расходы бюджета Спасского муниципального </a:t>
            </a:r>
            <a:r>
              <a:rPr lang="ru-RU" sz="2200" b="1" i="1" dirty="0">
                <a:solidFill>
                  <a:srgbClr val="2F5897">
                    <a:lumMod val="50000"/>
                  </a:srgbClr>
                </a:solidFill>
                <a:latin typeface="Calibri"/>
                <a:cs typeface="Times New Roman" pitchFamily="18" charset="0"/>
              </a:rPr>
              <a:t>округ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 по разделам и подразделам классификации расходов бюджетов на 2026-2028 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836613"/>
            <a:ext cx="716438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58817"/>
      </p:ext>
    </p:extLst>
  </p:cSld>
  <p:clrMapOvr>
    <a:masterClrMapping/>
  </p:clrMapOvr>
  <p:transition advTm="6205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78812"/>
              </p:ext>
            </p:extLst>
          </p:nvPr>
        </p:nvGraphicFramePr>
        <p:xfrm>
          <a:off x="178593" y="911140"/>
          <a:ext cx="8786813" cy="58056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9 293,0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7 591,2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7 591,2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18 757,5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25 042,1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26 040,1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21005"/>
                  </a:ext>
                </a:extLst>
              </a:tr>
              <a:tr h="400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12 153,2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6 750,0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11 742,2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12 084,6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12 149,5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27 440,9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27 440,9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27 440,9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89 837,9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89 341,0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96 289,0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170 640,1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173 033,6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182 845,2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24 630,7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26 845,3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26 845,3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2 480,3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47 073,9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48 570,1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48 721,0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95 934,3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76 250,5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93 147,6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7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26 907,3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24 674,1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26 907,3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Расходы бюджета Спасского муниципального </a:t>
            </a:r>
            <a:r>
              <a:rPr lang="ru-RU" sz="2200" b="1" i="1" dirty="0">
                <a:solidFill>
                  <a:srgbClr val="2F5897">
                    <a:lumMod val="50000"/>
                  </a:srgbClr>
                </a:solidFill>
                <a:latin typeface="Calibri"/>
                <a:cs typeface="Times New Roman" pitchFamily="18" charset="0"/>
              </a:rPr>
              <a:t>округ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а по разделам и подразделам классификации расходов бюджетов за 2026 – 2028 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692150"/>
            <a:ext cx="716438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1773"/>
      </p:ext>
    </p:extLst>
  </p:cSld>
  <p:clrMapOvr>
    <a:masterClrMapping/>
  </p:clrMapOvr>
  <p:transition advTm="6103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62936"/>
              </p:ext>
            </p:extLst>
          </p:nvPr>
        </p:nvGraphicFramePr>
        <p:xfrm>
          <a:off x="214312" y="1093823"/>
          <a:ext cx="8715376" cy="467035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6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7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9 300,0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3 078,6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10 277,9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9 842,7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8 082,3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4 186,0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Итого расходы</a:t>
                      </a:r>
                    </a:p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718 757,2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710 083,4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741 531,7</a:t>
                      </a: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Расходы бюджета Спасского муниципального </a:t>
            </a:r>
            <a:r>
              <a:rPr lang="ru-RU" b="1" i="1" dirty="0">
                <a:solidFill>
                  <a:srgbClr val="2F5897">
                    <a:lumMod val="50000"/>
                  </a:srgbClr>
                </a:solidFill>
                <a:latin typeface="Arial" charset="0"/>
                <a:cs typeface="Times New Roman" pitchFamily="18" charset="0"/>
              </a:rPr>
              <a:t>округ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а по разделам и подразделам классификации расходов бюджетов за 2026-2028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07504" y="764704"/>
            <a:ext cx="7164388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06346"/>
      </p:ext>
    </p:extLst>
  </p:cSld>
  <p:clrMapOvr>
    <a:masterClrMapping/>
  </p:clrMapOvr>
  <p:transition advTm="609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Что такое бюджет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04800" y="1277938"/>
            <a:ext cx="8686800" cy="4865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местного самоуправления. Бюджет округа - это план  доходов и расходов  администрации Спасского муниципального округа.</a:t>
            </a:r>
            <a:endParaRPr lang="ru-RU" sz="1800" dirty="0"/>
          </a:p>
        </p:txBody>
      </p:sp>
      <p:pic>
        <p:nvPicPr>
          <p:cNvPr id="1028" name="Picture 4" descr="https://ugra-tv.ru/upload/iblock/371/371ab87f72149072033c4570ee491a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8" y="2276872"/>
            <a:ext cx="802838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68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329613" cy="53578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/>
              <a:t>Установить предельный объём муниципального долга Спасского муниципального округа Нижегородской области: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/>
              <a:t>1)  на 2026 год в сумме 42 315,1 тыс. рублей;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/>
              <a:t>2)  на 2027 год в сумме 47 137,9 тыс. рублей;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/>
              <a:t>3)  на 2028 год в сумме 49 480,0 тыс. рублей.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/>
              <a:t>Утвердить верхний предел муниципального долга Спасского муниципального округа Нижегородской области</a:t>
            </a:r>
            <a:r>
              <a:rPr lang="ru-RU" sz="1800" dirty="0"/>
              <a:t>:</a:t>
            </a:r>
          </a:p>
          <a:p>
            <a:pPr marL="342900" indent="-342900" eaLnBrk="1" hangingPunct="1">
              <a:buFont typeface="Wingdings 2" pitchFamily="18" charset="2"/>
              <a:buAutoNum type="arabicParenR"/>
            </a:pPr>
            <a:r>
              <a:rPr lang="ru-RU" sz="1800" dirty="0"/>
              <a:t>на 1 января 2027 года в размере 5 400,0 тыс. рублей, в том числе верхний предел долга по муниципальным гарантиям Спасского муниципального округа на 1 января 2027 года в размере 0,0 тыс. руб.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/>
              <a:t>2) на 1 января 2028 года в размере 0,0 тыс. рублей, в том числе верхний предел долга по муниципальным гарантиям Спасского муниципального округа на 1 января 2028 года в размере 0,0 тыс. руб.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/>
              <a:t>3) на 1 января 2029 года в размере 0,0 тыс. рублей, в том числе верхний предел долга по муниципальным гарантиям Спасского муниципального округа на 1 января 2029 года в размере 0,0 тыс. руб.</a:t>
            </a:r>
          </a:p>
        </p:txBody>
      </p:sp>
      <p:grpSp>
        <p:nvGrpSpPr>
          <p:cNvPr id="53251" name="Группа 4"/>
          <p:cNvGrpSpPr>
            <a:grpSpLocks/>
          </p:cNvGrpSpPr>
          <p:nvPr/>
        </p:nvGrpSpPr>
        <p:grpSpPr bwMode="auto">
          <a:xfrm>
            <a:off x="500063" y="142875"/>
            <a:ext cx="8143875" cy="996950"/>
            <a:chOff x="0" y="144330"/>
            <a:chExt cx="8143931" cy="99722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44330"/>
              <a:ext cx="8143931" cy="997223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9212" y="193556"/>
              <a:ext cx="8045505" cy="898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/>
                <a:t>Сведения о планируемом предельном объёме и верхнем размере муниципального долга</a:t>
              </a:r>
              <a:endParaRPr lang="ru-RU" sz="2000" dirty="0"/>
            </a:p>
          </p:txBody>
        </p:sp>
      </p:grpSp>
    </p:spTree>
  </p:cSld>
  <p:clrMapOvr>
    <a:masterClrMapping/>
  </p:clrMapOvr>
  <p:transition advTm="609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D22E220-F97A-4424-A146-2347CA8C43FE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68407781"/>
              </p:ext>
            </p:extLst>
          </p:nvPr>
        </p:nvGraphicFramePr>
        <p:xfrm>
          <a:off x="500034" y="214290"/>
          <a:ext cx="8143931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5072063" y="1643063"/>
            <a:ext cx="3743325" cy="1857375"/>
          </a:xfrm>
          <a:prstGeom prst="downArrowCallout">
            <a:avLst>
              <a:gd name="adj1" fmla="val 24192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Источники финансирования дефицита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(-3 000,0 тыс. руб.)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88" y="3500438"/>
            <a:ext cx="4000500" cy="1857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Погашение бюджетного кредита, привлеченного из областного бюджета для частичного покрытия дефицита бюджета (3 000,0 тыс. руб.)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308" y="2420888"/>
            <a:ext cx="4634880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5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45635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107504" y="4004995"/>
            <a:ext cx="7669485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Финансовое управление </a:t>
            </a: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администрации Спасского муниципального округа</a:t>
            </a:r>
          </a:p>
          <a:p>
            <a:pPr>
              <a:lnSpc>
                <a:spcPct val="90000"/>
              </a:lnSpc>
            </a:pPr>
            <a:r>
              <a:rPr lang="ru-RU" dirty="0"/>
              <a:t>606280, Нижегородская область,</a:t>
            </a:r>
            <a:br>
              <a:rPr lang="ru-RU" dirty="0"/>
            </a:br>
            <a:r>
              <a:rPr lang="ru-RU" dirty="0"/>
              <a:t>Спасский округ, с. Спасское,</a:t>
            </a:r>
            <a:br>
              <a:rPr lang="ru-RU" dirty="0"/>
            </a:br>
            <a:r>
              <a:rPr lang="ru-RU" dirty="0" err="1"/>
              <a:t>пл.Революции</a:t>
            </a:r>
            <a:r>
              <a:rPr lang="ru-RU" dirty="0"/>
              <a:t>, 71</a:t>
            </a: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Тел: (83165) 2-59-57</a:t>
            </a: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Факс: (83165) 2-59-57</a:t>
            </a:r>
          </a:p>
          <a:p>
            <a:pPr>
              <a:lnSpc>
                <a:spcPct val="90000"/>
              </a:lnSpc>
            </a:pPr>
            <a:endParaRPr lang="ru-RU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Электронная почта: </a:t>
            </a:r>
            <a:r>
              <a:rPr lang="en-US" dirty="0">
                <a:cs typeface="Times New Roman" pitchFamily="18" charset="0"/>
                <a:hlinkClick r:id="rId3"/>
              </a:rPr>
              <a:t>finans-spasnn@mail.ru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Информацию о бюджете можно получить на официальном сайте </a:t>
            </a:r>
          </a:p>
          <a:p>
            <a:pPr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Спасского округа по адресу: </a:t>
            </a:r>
            <a:r>
              <a:rPr lang="en-US" dirty="0">
                <a:cs typeface="Times New Roman" pitchFamily="18" charset="0"/>
              </a:rPr>
              <a:t>https://spasskoe.nobl.ru/</a:t>
            </a:r>
          </a:p>
        </p:txBody>
      </p:sp>
    </p:spTree>
  </p:cSld>
  <p:clrMapOvr>
    <a:masterClrMapping/>
  </p:clrMapOvr>
  <p:transition advTm="3503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C0A5A-A692-425A-8962-9128BAD3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794064" cy="12930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В зависимости от целей выделяют следующие </a:t>
            </a:r>
            <a:r>
              <a:rPr lang="ru-RU" sz="3600" b="1" i="1" u="sng" dirty="0">
                <a:solidFill>
                  <a:srgbClr val="00B050"/>
                </a:solidFill>
              </a:rPr>
              <a:t>виды бюджетов</a:t>
            </a:r>
            <a:r>
              <a:rPr lang="ru-RU" sz="36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52ED5-BBFD-487E-B1C0-9C86374A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u="sng" dirty="0"/>
              <a:t>Государственный </a:t>
            </a:r>
            <a:r>
              <a:rPr lang="ru-RU" dirty="0"/>
              <a:t>– важнейший финансовый документ, предназначенный для финансового обеспечения задач и функций на соответствующих уровнях бюджетной системы Российской Федерации.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u="sng" dirty="0"/>
              <a:t>Бюджет предприятия- </a:t>
            </a:r>
            <a:r>
              <a:rPr lang="ru-RU" dirty="0"/>
              <a:t>план доходов и расходов предприятия, составляется в натуральном и/или денежном выражении и определяет потребность компании в ресурсах, необходимых для получения прогнозируемых доходов.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u="sng" dirty="0"/>
              <a:t>Семейный (личный) </a:t>
            </a:r>
            <a:r>
              <a:rPr lang="ru-RU" dirty="0"/>
              <a:t>– план доходов и расходов семьи за определённый период времени (краткосрочные- неделя, месяц и долгосрочные – более года).</a:t>
            </a:r>
          </a:p>
        </p:txBody>
      </p:sp>
    </p:spTree>
    <p:extLst>
      <p:ext uri="{BB962C8B-B14F-4D97-AF65-F5344CB8AC3E}">
        <p14:creationId xmlns:p14="http://schemas.microsoft.com/office/powerpoint/2010/main" val="2323658048"/>
      </p:ext>
    </p:extLst>
  </p:cSld>
  <p:clrMapOvr>
    <a:masterClrMapping/>
  </p:clrMapOvr>
  <p:transition advTm="625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166860" cy="6334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</a:rPr>
              <a:t>Сбалансированность бюджета по доходам и расходам </a:t>
            </a:r>
            <a:r>
              <a:rPr lang="ru-RU" sz="1600" b="1" dirty="0">
                <a:solidFill>
                  <a:srgbClr val="00B050"/>
                </a:solidFill>
              </a:rPr>
              <a:t>- основополагающее  требование, предъявляемое к органам, составляющим и утверждающим бюджет</a:t>
            </a:r>
            <a:endParaRPr lang="ru-RU" sz="1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26473"/>
              </p:ext>
            </p:extLst>
          </p:nvPr>
        </p:nvGraphicFramePr>
        <p:xfrm>
          <a:off x="457200" y="714356"/>
          <a:ext cx="82296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61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7180"/>
            <a:ext cx="8082096" cy="12930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На чем основывается проект бюджета Спасского округа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12367"/>
              </p:ext>
            </p:extLst>
          </p:nvPr>
        </p:nvGraphicFramePr>
        <p:xfrm>
          <a:off x="0" y="1428750"/>
          <a:ext cx="9144001" cy="5394960"/>
        </p:xfrm>
        <a:graphic>
          <a:graphicData uri="http://schemas.openxmlformats.org/drawingml/2006/table">
            <a:tbl>
              <a:tblPr/>
              <a:tblGrid>
                <a:gridCol w="182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Спасского муниципального округа составляется и утверждается на очередной финансовый год и на плановый период,  и основывается на: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Послании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 Президента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Российской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Федеральному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Собранию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Прогнозе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развития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Спасского муниципального округа на среднесрочный период (на 2026 год и на плановый период 2027 – 2028 годов)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Franklin Gothic Book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Основных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направлениях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Бюджетной и налоговой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политики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Спасском муниципальном округе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на 2026 год и на плановый период 2027 – 2028 годов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Итогах исполнения консолидированного бюджета за 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Муниципальных программах (20 программах)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25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1331912" y="1208088"/>
            <a:ext cx="6912495" cy="5389264"/>
            <a:chOff x="1259632" y="1628800"/>
            <a:chExt cx="6095999" cy="4064000"/>
          </a:xfrm>
        </p:grpSpPr>
        <p:sp>
          <p:nvSpPr>
            <p:cNvPr id="4" name="Полилиния 3"/>
            <p:cNvSpPr/>
            <p:nvPr/>
          </p:nvSpPr>
          <p:spPr>
            <a:xfrm>
              <a:off x="1259632" y="1628800"/>
              <a:ext cx="4694236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815" tIns="93815" rIns="925919" bIns="9381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Составление проекта бюджета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610469" y="2461451"/>
              <a:ext cx="4694237" cy="732016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815" tIns="93815" rIns="919823" bIns="93816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Рассмотрение проекта бюджета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961307" y="3295481"/>
              <a:ext cx="4692649" cy="730638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815" tIns="93815" rIns="919823" bIns="93816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Утверждение бюджета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310557" y="4128132"/>
              <a:ext cx="4694236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815" tIns="93815" rIns="919823" bIns="93816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Исполнение бюджета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61394" y="4960783"/>
              <a:ext cx="4694237" cy="732017"/>
            </a:xfrm>
            <a:custGeom>
              <a:avLst/>
              <a:gdLst>
                <a:gd name="connsiteX0" fmla="*/ 0 w 4693920"/>
                <a:gd name="connsiteY0" fmla="*/ 73152 h 731520"/>
                <a:gd name="connsiteX1" fmla="*/ 73152 w 4693920"/>
                <a:gd name="connsiteY1" fmla="*/ 0 h 731520"/>
                <a:gd name="connsiteX2" fmla="*/ 4620768 w 4693920"/>
                <a:gd name="connsiteY2" fmla="*/ 0 h 731520"/>
                <a:gd name="connsiteX3" fmla="*/ 4693920 w 4693920"/>
                <a:gd name="connsiteY3" fmla="*/ 73152 h 731520"/>
                <a:gd name="connsiteX4" fmla="*/ 4693920 w 4693920"/>
                <a:gd name="connsiteY4" fmla="*/ 658368 h 731520"/>
                <a:gd name="connsiteX5" fmla="*/ 4620768 w 4693920"/>
                <a:gd name="connsiteY5" fmla="*/ 731520 h 731520"/>
                <a:gd name="connsiteX6" fmla="*/ 73152 w 4693920"/>
                <a:gd name="connsiteY6" fmla="*/ 731520 h 731520"/>
                <a:gd name="connsiteX7" fmla="*/ 0 w 4693920"/>
                <a:gd name="connsiteY7" fmla="*/ 658368 h 731520"/>
                <a:gd name="connsiteX8" fmla="*/ 0 w 4693920"/>
                <a:gd name="connsiteY8" fmla="*/ 73152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3920" h="731520">
                  <a:moveTo>
                    <a:pt x="0" y="73152"/>
                  </a:moveTo>
                  <a:cubicBezTo>
                    <a:pt x="0" y="32751"/>
                    <a:pt x="32751" y="0"/>
                    <a:pt x="73152" y="0"/>
                  </a:cubicBezTo>
                  <a:lnTo>
                    <a:pt x="4620768" y="0"/>
                  </a:lnTo>
                  <a:cubicBezTo>
                    <a:pt x="4661169" y="0"/>
                    <a:pt x="4693920" y="32751"/>
                    <a:pt x="4693920" y="73152"/>
                  </a:cubicBezTo>
                  <a:lnTo>
                    <a:pt x="4693920" y="658368"/>
                  </a:lnTo>
                  <a:cubicBezTo>
                    <a:pt x="4693920" y="698769"/>
                    <a:pt x="4661169" y="731520"/>
                    <a:pt x="4620768" y="731520"/>
                  </a:cubicBezTo>
                  <a:lnTo>
                    <a:pt x="73152" y="731520"/>
                  </a:lnTo>
                  <a:cubicBezTo>
                    <a:pt x="32751" y="731520"/>
                    <a:pt x="0" y="698769"/>
                    <a:pt x="0" y="658368"/>
                  </a:cubicBezTo>
                  <a:lnTo>
                    <a:pt x="0" y="7315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815" tIns="93815" rIns="919823" bIns="93816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Рассмотрение и утверждение отчета об исполнении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477618" y="2163682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3655" tIns="26670" rIns="133655" bIns="144353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828456" y="2996333"/>
              <a:ext cx="476250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3655" tIns="26670" rIns="133655" bIns="144353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79293" y="3816577"/>
              <a:ext cx="474663" cy="475604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3655" tIns="26670" rIns="133655" bIns="144353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530131" y="4658879"/>
              <a:ext cx="474662" cy="475603"/>
            </a:xfrm>
            <a:custGeom>
              <a:avLst/>
              <a:gdLst>
                <a:gd name="connsiteX0" fmla="*/ 0 w 475488"/>
                <a:gd name="connsiteY0" fmla="*/ 261518 h 475488"/>
                <a:gd name="connsiteX1" fmla="*/ 106985 w 475488"/>
                <a:gd name="connsiteY1" fmla="*/ 261518 h 475488"/>
                <a:gd name="connsiteX2" fmla="*/ 106985 w 475488"/>
                <a:gd name="connsiteY2" fmla="*/ 0 h 475488"/>
                <a:gd name="connsiteX3" fmla="*/ 368503 w 475488"/>
                <a:gd name="connsiteY3" fmla="*/ 0 h 475488"/>
                <a:gd name="connsiteX4" fmla="*/ 368503 w 475488"/>
                <a:gd name="connsiteY4" fmla="*/ 261518 h 475488"/>
                <a:gd name="connsiteX5" fmla="*/ 475488 w 475488"/>
                <a:gd name="connsiteY5" fmla="*/ 261518 h 475488"/>
                <a:gd name="connsiteX6" fmla="*/ 237744 w 475488"/>
                <a:gd name="connsiteY6" fmla="*/ 475488 h 475488"/>
                <a:gd name="connsiteX7" fmla="*/ 0 w 475488"/>
                <a:gd name="connsiteY7" fmla="*/ 261518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5488" h="475488">
                  <a:moveTo>
                    <a:pt x="0" y="261518"/>
                  </a:moveTo>
                  <a:lnTo>
                    <a:pt x="106985" y="261518"/>
                  </a:lnTo>
                  <a:lnTo>
                    <a:pt x="106985" y="0"/>
                  </a:lnTo>
                  <a:lnTo>
                    <a:pt x="368503" y="0"/>
                  </a:lnTo>
                  <a:lnTo>
                    <a:pt x="368503" y="261518"/>
                  </a:lnTo>
                  <a:lnTo>
                    <a:pt x="475488" y="261518"/>
                  </a:lnTo>
                  <a:lnTo>
                    <a:pt x="237744" y="475488"/>
                  </a:lnTo>
                  <a:lnTo>
                    <a:pt x="0" y="261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3655" tIns="26670" rIns="133655" bIns="144353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64189450"/>
              </p:ext>
            </p:extLst>
          </p:nvPr>
        </p:nvGraphicFramePr>
        <p:xfrm>
          <a:off x="467545" y="260350"/>
          <a:ext cx="7908106" cy="81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DD9FABB-A386-4DE6-977C-02709F8B14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advTm="6275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36457110"/>
              </p:ext>
            </p:extLst>
          </p:nvPr>
        </p:nvGraphicFramePr>
        <p:xfrm>
          <a:off x="815975" y="260350"/>
          <a:ext cx="7559675" cy="72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605213" y="1522413"/>
            <a:ext cx="5240337" cy="644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Площадь – 707 кв. км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4100" y="2420938"/>
            <a:ext cx="5240338" cy="576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Численность населения – 9 222 чел.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5050" y="3213100"/>
            <a:ext cx="52593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Объем отгруженной продукции, работ, услуг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– 1 465,4 млн.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938" y="4868863"/>
            <a:ext cx="5216525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Среднемесячная заработная плата – 46 244,37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6163" y="4076700"/>
            <a:ext cx="5259387" cy="5762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Фонд оплаты труда – </a:t>
            </a:r>
            <a:r>
              <a:rPr lang="ru-RU">
                <a:solidFill>
                  <a:schemeClr val="tx1"/>
                </a:solidFill>
                <a:cs typeface="Times New Roman" panose="02020603050405020304" pitchFamily="18" charset="0"/>
              </a:rPr>
              <a:t>1 218,45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2663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A6F36ED-19A8-4916-8BD9-2B800966FD9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937" y="5732463"/>
            <a:ext cx="5216525" cy="6492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Инвестиции в основной капитал в действующих ценах </a:t>
            </a:r>
            <a:r>
              <a:rPr lang="ru-RU">
                <a:solidFill>
                  <a:schemeClr val="tx1"/>
                </a:solidFill>
                <a:cs typeface="Times New Roman" panose="02020603050405020304" pitchFamily="18" charset="0"/>
              </a:rPr>
              <a:t>– 295,2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26634" name="Picture 2" descr="C:\Users\Пользователь\Desktop\спасское 2012\герб cop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571625"/>
            <a:ext cx="3000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19">
    <p:fade/>
  </p:transition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лед самолета">
  <a:themeElements>
    <a:clrScheme name="Другая 1">
      <a:dk1>
        <a:sysClr val="windowText" lastClr="000000"/>
      </a:dk1>
      <a:lt1>
        <a:srgbClr val="FBF1D5"/>
      </a:lt1>
      <a:dk2>
        <a:srgbClr val="454545"/>
      </a:dk2>
      <a:lt2>
        <a:srgbClr val="FBCCC6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зелень</Template>
  <TotalTime>7267</TotalTime>
  <Words>4440</Words>
  <Application>Microsoft Office PowerPoint</Application>
  <PresentationFormat>Экран (4:3)</PresentationFormat>
  <Paragraphs>974</Paragraphs>
  <Slides>42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8" baseType="lpstr">
      <vt:lpstr>Arial</vt:lpstr>
      <vt:lpstr>Arial Narrow</vt:lpstr>
      <vt:lpstr>Calibri</vt:lpstr>
      <vt:lpstr>Cambria</vt:lpstr>
      <vt:lpstr>Century Gothic</vt:lpstr>
      <vt:lpstr>Courier New</vt:lpstr>
      <vt:lpstr>Franklin Gothic Book</vt:lpstr>
      <vt:lpstr>Monotype Corsiva</vt:lpstr>
      <vt:lpstr>Times New Roman</vt:lpstr>
      <vt:lpstr>Wingdings</vt:lpstr>
      <vt:lpstr>Wingdings 2</vt:lpstr>
      <vt:lpstr>1_Green with White Fence Segoe_TP10286746</vt:lpstr>
      <vt:lpstr>Белый текст и шрифт Courier для слайдов с кодом</vt:lpstr>
      <vt:lpstr>Тема Office</vt:lpstr>
      <vt:lpstr>След самолета</vt:lpstr>
      <vt:lpstr>Диаграмма</vt:lpstr>
      <vt:lpstr>Презентация PowerPoint</vt:lpstr>
      <vt:lpstr>Что такое «бюджет для граждан» </vt:lpstr>
      <vt:lpstr>Что такое бюджетная система РФ и её уровни</vt:lpstr>
      <vt:lpstr>Что такое бюджет</vt:lpstr>
      <vt:lpstr>В зависимости от целей выделяют следующие виды бюджетов:</vt:lpstr>
      <vt:lpstr>Сбалансированность бюджета по доходам и расходам - основополагающее  требование, предъявляемое к органам, составляющим и утверждающим бюджет</vt:lpstr>
      <vt:lpstr>На чем основывается проект бюджета Спасского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в бюджет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Муниципальная программа«Развитие образования Спасского муниципального округа Нижегородской области на 2024-2026 годы»</vt:lpstr>
      <vt:lpstr>Расходы на выполнение программы</vt:lpstr>
      <vt:lpstr>Муниципальная программа«Развитие культуры Спасского муниципального округа на 2026-2030 годы»</vt:lpstr>
      <vt:lpstr>Расходы на выполнение программы</vt:lpstr>
      <vt:lpstr>Муниципальная программа«Развитие агропромышленного комплекса Спасского муниципального округа Нижегородской области»</vt:lpstr>
      <vt:lpstr>Расходы на выполнение  программы</vt:lpstr>
      <vt:lpstr>МУНИЦИПАЛЬНАЯ ПРОГРАММА «Комплексное развитие систем коммунальной инфраструктуры и социальной сферы Спасского муниципального округа Нижегородской области  на 2024-2028 годы»</vt:lpstr>
      <vt:lpstr>Презентация PowerPoint</vt:lpstr>
      <vt:lpstr>Расходы на выполнение  программы</vt:lpstr>
      <vt:lpstr>Прогноз расходов бюджета округа на 2026 год и   на плановый период 2027 и 2028 годов </vt:lpstr>
      <vt:lpstr>Презентация PowerPoint</vt:lpstr>
      <vt:lpstr>Презентация PowerPoint</vt:lpstr>
      <vt:lpstr>              Бюджет спасского муниципального округа на 2026 год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РУФ</dc:creator>
  <cp:lastModifiedBy>Люба</cp:lastModifiedBy>
  <cp:revision>534</cp:revision>
  <cp:lastPrinted>2026-02-20T10:20:47Z</cp:lastPrinted>
  <dcterms:created xsi:type="dcterms:W3CDTF">2010-11-15T05:37:56Z</dcterms:created>
  <dcterms:modified xsi:type="dcterms:W3CDTF">2026-03-31T08:23:45Z</dcterms:modified>
</cp:coreProperties>
</file>